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75" r:id="rId3"/>
    <p:sldId id="271" r:id="rId4"/>
    <p:sldId id="272" r:id="rId5"/>
    <p:sldId id="274" r:id="rId6"/>
    <p:sldId id="277" r:id="rId7"/>
    <p:sldId id="261" r:id="rId8"/>
    <p:sldId id="262" r:id="rId9"/>
    <p:sldId id="258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54"/>
    <p:restoredTop sz="85084"/>
  </p:normalViewPr>
  <p:slideViewPr>
    <p:cSldViewPr snapToGrid="0">
      <p:cViewPr varScale="1">
        <p:scale>
          <a:sx n="76" d="100"/>
          <a:sy n="76" d="100"/>
        </p:scale>
        <p:origin x="1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CE7E4F-E4B6-D643-815E-14E5FA2FDF2B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7C48E9A0-0BC7-1341-93A6-E6A36401F1BD}">
      <dgm:prSet phldrT="[Text]"/>
      <dgm:spPr/>
      <dgm:t>
        <a:bodyPr/>
        <a:lstStyle/>
        <a:p>
          <a:r>
            <a:rPr lang="en-US"/>
            <a:t>Alignment</a:t>
          </a:r>
        </a:p>
      </dgm:t>
    </dgm:pt>
    <dgm:pt modelId="{7E2A6E57-654F-4646-81CC-C4F9D530038C}" type="parTrans" cxnId="{E463DD35-106B-DE46-A1D4-E55E3F8512C8}">
      <dgm:prSet/>
      <dgm:spPr/>
      <dgm:t>
        <a:bodyPr/>
        <a:lstStyle/>
        <a:p>
          <a:endParaRPr lang="en-US"/>
        </a:p>
      </dgm:t>
    </dgm:pt>
    <dgm:pt modelId="{AB64024A-CD69-994E-969C-0F6539CE61A0}" type="sibTrans" cxnId="{E463DD35-106B-DE46-A1D4-E55E3F8512C8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E8D53230-F85A-014D-9F36-1D75739646A9}">
      <dgm:prSet phldrT="[Text]"/>
      <dgm:spPr/>
      <dgm:t>
        <a:bodyPr/>
        <a:lstStyle/>
        <a:p>
          <a:r>
            <a:rPr lang="en-US"/>
            <a:t>Normalization, scaling, dimensional reduction</a:t>
          </a:r>
        </a:p>
      </dgm:t>
    </dgm:pt>
    <dgm:pt modelId="{E69CE087-B46F-6940-A613-7025A7E83ADA}" type="parTrans" cxnId="{449A98D1-8818-DE4A-9C52-7F7E5605858E}">
      <dgm:prSet/>
      <dgm:spPr/>
      <dgm:t>
        <a:bodyPr/>
        <a:lstStyle/>
        <a:p>
          <a:endParaRPr lang="en-US"/>
        </a:p>
      </dgm:t>
    </dgm:pt>
    <dgm:pt modelId="{A086E774-3BE3-534D-A1BE-4F8C81108B79}" type="sibTrans" cxnId="{449A98D1-8818-DE4A-9C52-7F7E5605858E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048A919C-5A82-8A44-900A-6AD778B0FA60}">
      <dgm:prSet phldrT="[Text]"/>
      <dgm:spPr/>
      <dgm:t>
        <a:bodyPr/>
        <a:lstStyle/>
        <a:p>
          <a:r>
            <a:rPr lang="en-US"/>
            <a:t>Cluster visualization, differential expression, additional analysis</a:t>
          </a:r>
        </a:p>
      </dgm:t>
    </dgm:pt>
    <dgm:pt modelId="{92E2F570-5D2B-9C42-9B0B-2B0CF1386A94}" type="parTrans" cxnId="{EC7C1D34-C57F-E943-8F6D-8D133475519E}">
      <dgm:prSet/>
      <dgm:spPr/>
      <dgm:t>
        <a:bodyPr/>
        <a:lstStyle/>
        <a:p>
          <a:endParaRPr lang="en-US"/>
        </a:p>
      </dgm:t>
    </dgm:pt>
    <dgm:pt modelId="{C2B219B1-3802-3E4B-98DD-88F55CD6A8A3}" type="sibTrans" cxnId="{EC7C1D34-C57F-E943-8F6D-8D133475519E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BB2F8E96-66CD-D349-BAD2-99CC0B0AF912}">
      <dgm:prSet/>
      <dgm:spPr/>
      <dgm:t>
        <a:bodyPr/>
        <a:lstStyle/>
        <a:p>
          <a:r>
            <a:rPr lang="en-US"/>
            <a:t>Pseudotime, pathway analysis, etc.</a:t>
          </a:r>
        </a:p>
      </dgm:t>
    </dgm:pt>
    <dgm:pt modelId="{7AB27067-43D6-9948-A495-D1C0813F2A8C}" type="parTrans" cxnId="{CA5AF00C-C132-C64B-A61A-E903CB10B0B2}">
      <dgm:prSet/>
      <dgm:spPr/>
      <dgm:t>
        <a:bodyPr/>
        <a:lstStyle/>
        <a:p>
          <a:endParaRPr lang="en-US"/>
        </a:p>
      </dgm:t>
    </dgm:pt>
    <dgm:pt modelId="{CCE268E2-A3D0-CF40-8D87-91B0CADA4B5B}" type="sibTrans" cxnId="{CA5AF00C-C132-C64B-A61A-E903CB10B0B2}">
      <dgm:prSet/>
      <dgm:spPr/>
      <dgm:t>
        <a:bodyPr/>
        <a:lstStyle/>
        <a:p>
          <a:endParaRPr lang="en-US"/>
        </a:p>
      </dgm:t>
    </dgm:pt>
    <dgm:pt modelId="{CF18894D-8C2A-9D43-807D-5602E4916519}" type="pres">
      <dgm:prSet presAssocID="{2FCE7E4F-E4B6-D643-815E-14E5FA2FDF2B}" presName="Name0" presStyleCnt="0">
        <dgm:presLayoutVars>
          <dgm:dir/>
          <dgm:resizeHandles val="exact"/>
        </dgm:presLayoutVars>
      </dgm:prSet>
      <dgm:spPr/>
    </dgm:pt>
    <dgm:pt modelId="{36689D31-2224-C345-85AB-5D1449B306AA}" type="pres">
      <dgm:prSet presAssocID="{7C48E9A0-0BC7-1341-93A6-E6A36401F1BD}" presName="node" presStyleLbl="node1" presStyleIdx="0" presStyleCnt="4" custScaleY="135683" custLinFactNeighborX="-572" custLinFactNeighborY="32404">
        <dgm:presLayoutVars>
          <dgm:bulletEnabled val="1"/>
        </dgm:presLayoutVars>
      </dgm:prSet>
      <dgm:spPr/>
    </dgm:pt>
    <dgm:pt modelId="{4F974531-D20C-7A41-93F5-AABDC0FD5DD0}" type="pres">
      <dgm:prSet presAssocID="{AB64024A-CD69-994E-969C-0F6539CE61A0}" presName="sibTrans" presStyleLbl="sibTrans2D1" presStyleIdx="0" presStyleCnt="3"/>
      <dgm:spPr/>
    </dgm:pt>
    <dgm:pt modelId="{4B1424C0-C409-D449-B692-70767769180B}" type="pres">
      <dgm:prSet presAssocID="{AB64024A-CD69-994E-969C-0F6539CE61A0}" presName="connectorText" presStyleLbl="sibTrans2D1" presStyleIdx="0" presStyleCnt="3"/>
      <dgm:spPr/>
    </dgm:pt>
    <dgm:pt modelId="{DDB74077-B004-6147-85BD-27E3A3C50EFF}" type="pres">
      <dgm:prSet presAssocID="{E8D53230-F85A-014D-9F36-1D75739646A9}" presName="node" presStyleLbl="node1" presStyleIdx="1" presStyleCnt="4" custScaleY="135683" custLinFactNeighborX="-1805" custLinFactNeighborY="32836">
        <dgm:presLayoutVars>
          <dgm:bulletEnabled val="1"/>
        </dgm:presLayoutVars>
      </dgm:prSet>
      <dgm:spPr/>
    </dgm:pt>
    <dgm:pt modelId="{49BABE41-3EC2-ED4E-B25B-014C36FD98D9}" type="pres">
      <dgm:prSet presAssocID="{A086E774-3BE3-534D-A1BE-4F8C81108B79}" presName="sibTrans" presStyleLbl="sibTrans2D1" presStyleIdx="1" presStyleCnt="3"/>
      <dgm:spPr/>
    </dgm:pt>
    <dgm:pt modelId="{C24A005F-57B9-6043-B6E9-48BF6431054A}" type="pres">
      <dgm:prSet presAssocID="{A086E774-3BE3-534D-A1BE-4F8C81108B79}" presName="connectorText" presStyleLbl="sibTrans2D1" presStyleIdx="1" presStyleCnt="3"/>
      <dgm:spPr/>
    </dgm:pt>
    <dgm:pt modelId="{47E82D6F-ED8B-674E-89D9-B20FAE97A53B}" type="pres">
      <dgm:prSet presAssocID="{048A919C-5A82-8A44-900A-6AD778B0FA60}" presName="node" presStyleLbl="node1" presStyleIdx="2" presStyleCnt="4" custScaleY="135683" custLinFactNeighborX="4713" custLinFactNeighborY="34714">
        <dgm:presLayoutVars>
          <dgm:bulletEnabled val="1"/>
        </dgm:presLayoutVars>
      </dgm:prSet>
      <dgm:spPr/>
    </dgm:pt>
    <dgm:pt modelId="{3F7E7B14-E1F5-0045-84BF-555413EB195D}" type="pres">
      <dgm:prSet presAssocID="{C2B219B1-3802-3E4B-98DD-88F55CD6A8A3}" presName="sibTrans" presStyleLbl="sibTrans2D1" presStyleIdx="2" presStyleCnt="3"/>
      <dgm:spPr/>
    </dgm:pt>
    <dgm:pt modelId="{794C4E97-4C1A-4F42-8D72-97FA5DC44622}" type="pres">
      <dgm:prSet presAssocID="{C2B219B1-3802-3E4B-98DD-88F55CD6A8A3}" presName="connectorText" presStyleLbl="sibTrans2D1" presStyleIdx="2" presStyleCnt="3"/>
      <dgm:spPr/>
    </dgm:pt>
    <dgm:pt modelId="{E2C66065-3881-6646-8F0E-886617EEA344}" type="pres">
      <dgm:prSet presAssocID="{BB2F8E96-66CD-D349-BAD2-99CC0B0AF912}" presName="node" presStyleLbl="node1" presStyleIdx="3" presStyleCnt="4" custScaleY="135683" custLinFactNeighborX="-2459" custLinFactNeighborY="35467">
        <dgm:presLayoutVars>
          <dgm:bulletEnabled val="1"/>
        </dgm:presLayoutVars>
      </dgm:prSet>
      <dgm:spPr/>
    </dgm:pt>
  </dgm:ptLst>
  <dgm:cxnLst>
    <dgm:cxn modelId="{CA5AF00C-C132-C64B-A61A-E903CB10B0B2}" srcId="{2FCE7E4F-E4B6-D643-815E-14E5FA2FDF2B}" destId="{BB2F8E96-66CD-D349-BAD2-99CC0B0AF912}" srcOrd="3" destOrd="0" parTransId="{7AB27067-43D6-9948-A495-D1C0813F2A8C}" sibTransId="{CCE268E2-A3D0-CF40-8D87-91B0CADA4B5B}"/>
    <dgm:cxn modelId="{DF06352B-1365-1B45-88F7-90090FBD01FE}" type="presOf" srcId="{2FCE7E4F-E4B6-D643-815E-14E5FA2FDF2B}" destId="{CF18894D-8C2A-9D43-807D-5602E4916519}" srcOrd="0" destOrd="0" presId="urn:microsoft.com/office/officeart/2005/8/layout/process1"/>
    <dgm:cxn modelId="{EC7C1D34-C57F-E943-8F6D-8D133475519E}" srcId="{2FCE7E4F-E4B6-D643-815E-14E5FA2FDF2B}" destId="{048A919C-5A82-8A44-900A-6AD778B0FA60}" srcOrd="2" destOrd="0" parTransId="{92E2F570-5D2B-9C42-9B0B-2B0CF1386A94}" sibTransId="{C2B219B1-3802-3E4B-98DD-88F55CD6A8A3}"/>
    <dgm:cxn modelId="{E463DD35-106B-DE46-A1D4-E55E3F8512C8}" srcId="{2FCE7E4F-E4B6-D643-815E-14E5FA2FDF2B}" destId="{7C48E9A0-0BC7-1341-93A6-E6A36401F1BD}" srcOrd="0" destOrd="0" parTransId="{7E2A6E57-654F-4646-81CC-C4F9D530038C}" sibTransId="{AB64024A-CD69-994E-969C-0F6539CE61A0}"/>
    <dgm:cxn modelId="{81BE0A36-9CDB-4940-AA04-C10323668F82}" type="presOf" srcId="{AB64024A-CD69-994E-969C-0F6539CE61A0}" destId="{4F974531-D20C-7A41-93F5-AABDC0FD5DD0}" srcOrd="0" destOrd="0" presId="urn:microsoft.com/office/officeart/2005/8/layout/process1"/>
    <dgm:cxn modelId="{6EF6BC45-2659-4542-95B6-51DDB94C22DA}" type="presOf" srcId="{C2B219B1-3802-3E4B-98DD-88F55CD6A8A3}" destId="{794C4E97-4C1A-4F42-8D72-97FA5DC44622}" srcOrd="1" destOrd="0" presId="urn:microsoft.com/office/officeart/2005/8/layout/process1"/>
    <dgm:cxn modelId="{0AD81247-9D6A-5A48-BACC-6FDEE18D7295}" type="presOf" srcId="{A086E774-3BE3-534D-A1BE-4F8C81108B79}" destId="{49BABE41-3EC2-ED4E-B25B-014C36FD98D9}" srcOrd="0" destOrd="0" presId="urn:microsoft.com/office/officeart/2005/8/layout/process1"/>
    <dgm:cxn modelId="{C269C249-86D3-514F-A850-84BB7357317B}" type="presOf" srcId="{E8D53230-F85A-014D-9F36-1D75739646A9}" destId="{DDB74077-B004-6147-85BD-27E3A3C50EFF}" srcOrd="0" destOrd="0" presId="urn:microsoft.com/office/officeart/2005/8/layout/process1"/>
    <dgm:cxn modelId="{D176BE5A-987B-F24D-AC75-AB2070FAC304}" type="presOf" srcId="{048A919C-5A82-8A44-900A-6AD778B0FA60}" destId="{47E82D6F-ED8B-674E-89D9-B20FAE97A53B}" srcOrd="0" destOrd="0" presId="urn:microsoft.com/office/officeart/2005/8/layout/process1"/>
    <dgm:cxn modelId="{50BC776B-30EA-BD42-9E07-723B4714713D}" type="presOf" srcId="{BB2F8E96-66CD-D349-BAD2-99CC0B0AF912}" destId="{E2C66065-3881-6646-8F0E-886617EEA344}" srcOrd="0" destOrd="0" presId="urn:microsoft.com/office/officeart/2005/8/layout/process1"/>
    <dgm:cxn modelId="{0FB6708B-1A31-8C40-8B8F-FABEE1D0F673}" type="presOf" srcId="{7C48E9A0-0BC7-1341-93A6-E6A36401F1BD}" destId="{36689D31-2224-C345-85AB-5D1449B306AA}" srcOrd="0" destOrd="0" presId="urn:microsoft.com/office/officeart/2005/8/layout/process1"/>
    <dgm:cxn modelId="{1BA81F99-8F05-FD48-8211-8807E447A920}" type="presOf" srcId="{C2B219B1-3802-3E4B-98DD-88F55CD6A8A3}" destId="{3F7E7B14-E1F5-0045-84BF-555413EB195D}" srcOrd="0" destOrd="0" presId="urn:microsoft.com/office/officeart/2005/8/layout/process1"/>
    <dgm:cxn modelId="{C92AEBA3-A264-124E-8104-23CD544ACF8D}" type="presOf" srcId="{AB64024A-CD69-994E-969C-0F6539CE61A0}" destId="{4B1424C0-C409-D449-B692-70767769180B}" srcOrd="1" destOrd="0" presId="urn:microsoft.com/office/officeart/2005/8/layout/process1"/>
    <dgm:cxn modelId="{92A404AD-ABE6-684E-97A6-2BD45B2C1E6A}" type="presOf" srcId="{A086E774-3BE3-534D-A1BE-4F8C81108B79}" destId="{C24A005F-57B9-6043-B6E9-48BF6431054A}" srcOrd="1" destOrd="0" presId="urn:microsoft.com/office/officeart/2005/8/layout/process1"/>
    <dgm:cxn modelId="{449A98D1-8818-DE4A-9C52-7F7E5605858E}" srcId="{2FCE7E4F-E4B6-D643-815E-14E5FA2FDF2B}" destId="{E8D53230-F85A-014D-9F36-1D75739646A9}" srcOrd="1" destOrd="0" parTransId="{E69CE087-B46F-6940-A613-7025A7E83ADA}" sibTransId="{A086E774-3BE3-534D-A1BE-4F8C81108B79}"/>
    <dgm:cxn modelId="{0648DDA3-8F51-0E43-8803-1AA19E3DF997}" type="presParOf" srcId="{CF18894D-8C2A-9D43-807D-5602E4916519}" destId="{36689D31-2224-C345-85AB-5D1449B306AA}" srcOrd="0" destOrd="0" presId="urn:microsoft.com/office/officeart/2005/8/layout/process1"/>
    <dgm:cxn modelId="{5C58C0B3-44D6-1049-ACBB-1C731B41CCB1}" type="presParOf" srcId="{CF18894D-8C2A-9D43-807D-5602E4916519}" destId="{4F974531-D20C-7A41-93F5-AABDC0FD5DD0}" srcOrd="1" destOrd="0" presId="urn:microsoft.com/office/officeart/2005/8/layout/process1"/>
    <dgm:cxn modelId="{10CAEFC9-F0B2-FA4E-9F88-4438D9DCC7A7}" type="presParOf" srcId="{4F974531-D20C-7A41-93F5-AABDC0FD5DD0}" destId="{4B1424C0-C409-D449-B692-70767769180B}" srcOrd="0" destOrd="0" presId="urn:microsoft.com/office/officeart/2005/8/layout/process1"/>
    <dgm:cxn modelId="{AD3214DE-E1C4-8A47-A6BA-9DE22D5024A1}" type="presParOf" srcId="{CF18894D-8C2A-9D43-807D-5602E4916519}" destId="{DDB74077-B004-6147-85BD-27E3A3C50EFF}" srcOrd="2" destOrd="0" presId="urn:microsoft.com/office/officeart/2005/8/layout/process1"/>
    <dgm:cxn modelId="{27077B1B-4905-A543-ADA7-2871B5D8A0C4}" type="presParOf" srcId="{CF18894D-8C2A-9D43-807D-5602E4916519}" destId="{49BABE41-3EC2-ED4E-B25B-014C36FD98D9}" srcOrd="3" destOrd="0" presId="urn:microsoft.com/office/officeart/2005/8/layout/process1"/>
    <dgm:cxn modelId="{0793307F-7A17-C543-92A5-CCD3DBF8D886}" type="presParOf" srcId="{49BABE41-3EC2-ED4E-B25B-014C36FD98D9}" destId="{C24A005F-57B9-6043-B6E9-48BF6431054A}" srcOrd="0" destOrd="0" presId="urn:microsoft.com/office/officeart/2005/8/layout/process1"/>
    <dgm:cxn modelId="{0E59D91C-F2CD-F54F-A39B-A9234FE7F3D1}" type="presParOf" srcId="{CF18894D-8C2A-9D43-807D-5602E4916519}" destId="{47E82D6F-ED8B-674E-89D9-B20FAE97A53B}" srcOrd="4" destOrd="0" presId="urn:microsoft.com/office/officeart/2005/8/layout/process1"/>
    <dgm:cxn modelId="{9B876C4B-F2E9-BA4F-8A3C-39F4EED00FEB}" type="presParOf" srcId="{CF18894D-8C2A-9D43-807D-5602E4916519}" destId="{3F7E7B14-E1F5-0045-84BF-555413EB195D}" srcOrd="5" destOrd="0" presId="urn:microsoft.com/office/officeart/2005/8/layout/process1"/>
    <dgm:cxn modelId="{4FDC0FB9-2E8D-2647-997F-DB8F769E7E78}" type="presParOf" srcId="{3F7E7B14-E1F5-0045-84BF-555413EB195D}" destId="{794C4E97-4C1A-4F42-8D72-97FA5DC44622}" srcOrd="0" destOrd="0" presId="urn:microsoft.com/office/officeart/2005/8/layout/process1"/>
    <dgm:cxn modelId="{CA4C9B02-C5E8-3641-B389-192BD50E2ABE}" type="presParOf" srcId="{CF18894D-8C2A-9D43-807D-5602E4916519}" destId="{E2C66065-3881-6646-8F0E-886617EEA344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89D31-2224-C345-85AB-5D1449B306AA}">
      <dsp:nvSpPr>
        <dsp:cNvPr id="0" name=""/>
        <dsp:cNvSpPr/>
      </dsp:nvSpPr>
      <dsp:spPr>
        <a:xfrm>
          <a:off x="0" y="1339183"/>
          <a:ext cx="2207690" cy="17972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Alignment</a:t>
          </a:r>
        </a:p>
      </dsp:txBody>
      <dsp:txXfrm>
        <a:off x="52640" y="1391823"/>
        <a:ext cx="2102410" cy="1691996"/>
      </dsp:txXfrm>
    </dsp:sp>
    <dsp:sp modelId="{4F974531-D20C-7A41-93F5-AABDC0FD5DD0}">
      <dsp:nvSpPr>
        <dsp:cNvPr id="0" name=""/>
        <dsp:cNvSpPr/>
      </dsp:nvSpPr>
      <dsp:spPr>
        <a:xfrm rot="6387">
          <a:off x="2425736" y="1966953"/>
          <a:ext cx="462259" cy="54750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425736" y="2076325"/>
        <a:ext cx="323581" cy="328505"/>
      </dsp:txXfrm>
    </dsp:sp>
    <dsp:sp modelId="{DDB74077-B004-6147-85BD-27E3A3C50EFF}">
      <dsp:nvSpPr>
        <dsp:cNvPr id="0" name=""/>
        <dsp:cNvSpPr/>
      </dsp:nvSpPr>
      <dsp:spPr>
        <a:xfrm>
          <a:off x="3079876" y="1344905"/>
          <a:ext cx="2207690" cy="17972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Normalization, scaling, dimensional reduction</a:t>
          </a:r>
        </a:p>
      </dsp:txBody>
      <dsp:txXfrm>
        <a:off x="3132516" y="1397545"/>
        <a:ext cx="2102410" cy="1691996"/>
      </dsp:txXfrm>
    </dsp:sp>
    <dsp:sp modelId="{49BABE41-3EC2-ED4E-B25B-014C36FD98D9}">
      <dsp:nvSpPr>
        <dsp:cNvPr id="0" name=""/>
        <dsp:cNvSpPr/>
      </dsp:nvSpPr>
      <dsp:spPr>
        <a:xfrm rot="27163">
          <a:off x="5522718" y="1982339"/>
          <a:ext cx="498552" cy="54750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522720" y="2091249"/>
        <a:ext cx="348986" cy="328505"/>
      </dsp:txXfrm>
    </dsp:sp>
    <dsp:sp modelId="{47E82D6F-ED8B-674E-89D9-B20FAE97A53B}">
      <dsp:nvSpPr>
        <dsp:cNvPr id="0" name=""/>
        <dsp:cNvSpPr/>
      </dsp:nvSpPr>
      <dsp:spPr>
        <a:xfrm>
          <a:off x="6228203" y="1369781"/>
          <a:ext cx="2207690" cy="17972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Cluster visualization, differential expression, additional analysis</a:t>
          </a:r>
        </a:p>
      </dsp:txBody>
      <dsp:txXfrm>
        <a:off x="6280843" y="1422421"/>
        <a:ext cx="2102410" cy="1691996"/>
      </dsp:txXfrm>
    </dsp:sp>
    <dsp:sp modelId="{3F7E7B14-E1F5-0045-84BF-555413EB195D}">
      <dsp:nvSpPr>
        <dsp:cNvPr id="0" name=""/>
        <dsp:cNvSpPr/>
      </dsp:nvSpPr>
      <dsp:spPr>
        <a:xfrm rot="11326">
          <a:off x="8640828" y="1999694"/>
          <a:ext cx="434465" cy="54750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8640828" y="2108980"/>
        <a:ext cx="304126" cy="328505"/>
      </dsp:txXfrm>
    </dsp:sp>
    <dsp:sp modelId="{E2C66065-3881-6646-8F0E-886617EEA344}">
      <dsp:nvSpPr>
        <dsp:cNvPr id="0" name=""/>
        <dsp:cNvSpPr/>
      </dsp:nvSpPr>
      <dsp:spPr>
        <a:xfrm>
          <a:off x="9255635" y="1379756"/>
          <a:ext cx="2207690" cy="17972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Pseudotime, pathway analysis, etc.</a:t>
          </a:r>
        </a:p>
      </dsp:txBody>
      <dsp:txXfrm>
        <a:off x="9308275" y="1432396"/>
        <a:ext cx="2102410" cy="16919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F76D62-6660-4B4B-8069-3F7621887E18}" type="datetimeFigureOut">
              <a:rPr lang="en-US" smtClean="0"/>
              <a:t>7/16/24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833E5-4D6F-1844-856A-D8152F345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32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3E539-8E95-764F-BA5F-686C9DA372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56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33E5-4D6F-1844-856A-D8152F3453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51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3E539-8E95-764F-BA5F-686C9DA372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07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33E5-4D6F-1844-856A-D8152F3453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52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FCC49-7C90-A344-9691-5B06BF481404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0F4D0-9490-64F3-67C6-EA98669DF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83F96E-FDCB-7403-67B7-69314F485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BC92C-8BB7-AF67-B1B3-80F426ECF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0D4D5-7906-71D4-3437-A561F8A37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6CEB2-D466-F397-671A-A2748590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090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E4449-5AD5-FF2A-5184-8BBAF7135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4DF58-AE7B-0CF8-2F14-5AA15FBEF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C6501-3BB8-A5D1-E01B-DA5C6BB89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6AF13-AFF0-DC09-4B36-877B8AE5F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E6B3-A383-03FB-63F6-90D9B5D1D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320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1D53B5-EE2E-59CE-F147-3EDC01AEC3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C027FF-B721-6EF2-C172-3BC8489C0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178A9-4DDB-2655-9949-80462D6F9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8C649-431D-9768-B082-14FA172B3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EE25B-464F-5B53-7A60-26F0D708A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40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09311-83FE-6B8A-23A5-1803B2739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00E15-D41A-D844-C7DE-B6CFE87B5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BA505-6EA4-B817-C794-149562AE9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3E1D3-B4B4-8ED7-953A-F5D7A139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76A24-965D-2E49-D9B0-624E582F3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3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1FA91-4140-FDDA-ED6D-19479A440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14B63-BA34-328B-6ACC-E621F11AC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161F0-9976-77CF-AEB4-DFAE418CE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515FB-9AD0-607E-6890-80D028898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EA650-5216-ED08-9EC2-4944BE78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6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08FD6-4E66-BCC2-CDB1-746218BB6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A65EC-2BBB-5E4B-26E6-200FE56580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6A929-D1C1-F661-F157-9BCC21CF2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27DD3-3721-BC17-3E2E-EDD59B5FC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932F6D-A502-4181-5BF6-71D2B2E22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9B6C91-E145-9DE8-77D2-36B63636F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17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96B9E-B7DC-C766-D9D3-7C31CB1C2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663EE1-0148-E28F-18E7-635D30D46B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0818ED-7851-59E8-B6C1-AC95EBE1F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002EB6-6820-1A50-5376-975EE0EEDD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6A9A72-A46A-2758-340B-DD8A27E11B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DD0953-E9BB-4947-FB45-6E844C4DB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3E1B9C-F1D9-7479-E084-8F6A30693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D15368-48F3-01BE-08EB-F871E9A5C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69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AB7BB-F32A-2307-D868-0FD779D41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6F8287-8D9E-E3E0-530F-12AD02696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9C62FA-87F4-0D98-A3FF-98E1E5F4F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155DB-09CE-C30C-FFEA-7AA2F65D3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29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828C5F-7A66-EE57-8EB5-7211855D9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801605-68EA-C518-2D70-D581A261A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D22EE-7D8A-F794-3E79-BF56F66D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52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849B-8CCB-C017-998C-C07215A93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4C170-52A2-D2EC-DD15-6B83706B5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A25B7C-6C3E-573F-59E5-79FB30C9B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73759-9150-600C-3FE2-AA03B0158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E6EC1D-1BAC-E429-B85F-DAEE22FA6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3E1F0C-3B5B-94BC-BE24-B4B0DBB20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13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3D846-AC4D-9905-C660-885A5669D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20730-C8FD-977E-8F15-6F70B071E4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BDF34A-DC62-4C8F-4D79-CBE6EA8FF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EACBD3-F294-BC8B-CC17-532E71C4A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EFA0D-DD64-1921-6AA2-39AB0A8C0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7FA196-4E11-1521-0013-E92EC25BE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6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F44346-7D65-29E3-0415-F5D86A8BA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304A4A-2E55-6447-F1DA-D8C482BF3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5056E-D7FD-E5C5-461B-ECCA141F3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8F7B6-34DF-B046-851C-852B2F7C6D9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C7792-1D52-53F1-BCB2-F548A1329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FA4F2-9039-0FEC-38AB-60942F7757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2CFCB-C3C0-D744-946E-F99464922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83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x.doi.org/10.1038%2Fnbt.3192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39AD7-D68E-666D-7221-51856A8191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A</a:t>
            </a:r>
            <a:br>
              <a:rPr lang="en-US" dirty="0"/>
            </a:br>
            <a:r>
              <a:rPr lang="en-US" dirty="0"/>
              <a:t>Single Cell RNA Sequencing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00102-FFFB-8E09-FC65-5E12E944D8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Short Read 2024</a:t>
            </a:r>
          </a:p>
        </p:txBody>
      </p:sp>
    </p:spTree>
    <p:extLst>
      <p:ext uri="{BB962C8B-B14F-4D97-AF65-F5344CB8AC3E}">
        <p14:creationId xmlns:p14="http://schemas.microsoft.com/office/powerpoint/2010/main" val="2870581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BE4BA-52BB-5029-49A7-88C467BAC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81" y="1872758"/>
            <a:ext cx="10515600" cy="4351338"/>
          </a:xfrm>
        </p:spPr>
        <p:txBody>
          <a:bodyPr/>
          <a:lstStyle/>
          <a:p>
            <a:r>
              <a:rPr lang="en-US" dirty="0"/>
              <a:t>Go to worksheet 2 on </a:t>
            </a:r>
            <a:r>
              <a:rPr lang="en-US" dirty="0" err="1"/>
              <a:t>github</a:t>
            </a:r>
            <a:endParaRPr lang="en-US" dirty="0"/>
          </a:p>
          <a:p>
            <a:endParaRPr lang="en-US" dirty="0"/>
          </a:p>
          <a:p>
            <a:r>
              <a:rPr lang="en-US" dirty="0"/>
              <a:t>Read in files from </a:t>
            </a:r>
            <a:r>
              <a:rPr lang="en-US" dirty="0" err="1"/>
              <a:t>Cellranger</a:t>
            </a:r>
            <a:r>
              <a:rPr lang="en-US" dirty="0"/>
              <a:t> from AWS and generate Seurat objects in R</a:t>
            </a:r>
          </a:p>
          <a:p>
            <a:endParaRPr lang="en-US" dirty="0"/>
          </a:p>
          <a:p>
            <a:r>
              <a:rPr lang="en-US" dirty="0"/>
              <a:t>Conduct quality control, pre-process data, and integrate Seurat objects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126C9-A458-3D41-496F-EF565A718E61}"/>
              </a:ext>
            </a:extLst>
          </p:cNvPr>
          <p:cNvSpPr txBox="1"/>
          <p:nvPr/>
        </p:nvSpPr>
        <p:spPr>
          <a:xfrm>
            <a:off x="659876" y="203017"/>
            <a:ext cx="361220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Today part 2 </a:t>
            </a:r>
          </a:p>
        </p:txBody>
      </p:sp>
    </p:spTree>
    <p:extLst>
      <p:ext uri="{BB962C8B-B14F-4D97-AF65-F5344CB8AC3E}">
        <p14:creationId xmlns:p14="http://schemas.microsoft.com/office/powerpoint/2010/main" val="4276142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241AD7-423E-C675-86ED-2B5D50B19C8E}"/>
              </a:ext>
            </a:extLst>
          </p:cNvPr>
          <p:cNvSpPr txBox="1"/>
          <p:nvPr/>
        </p:nvSpPr>
        <p:spPr>
          <a:xfrm>
            <a:off x="2209800" y="49078"/>
            <a:ext cx="777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Single cell RNA sequencing is the gold standard method for determining cell types in a heterogeneous population of cells</a:t>
            </a:r>
          </a:p>
        </p:txBody>
      </p:sp>
      <p:pic>
        <p:nvPicPr>
          <p:cNvPr id="7" name="Picture 6" descr="A diagram of 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2DEDDE75-67D5-EC31-EB48-C757B7B97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13123"/>
            <a:ext cx="7772400" cy="26997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E71CBC-2495-0B9F-3F0C-04C69171D86C}"/>
              </a:ext>
            </a:extLst>
          </p:cNvPr>
          <p:cNvSpPr txBox="1"/>
          <p:nvPr/>
        </p:nvSpPr>
        <p:spPr>
          <a:xfrm>
            <a:off x="6932688" y="2578947"/>
            <a:ext cx="1182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Cell Type?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2E9FEF-2602-6471-9D6C-1E1442257A6A}"/>
              </a:ext>
            </a:extLst>
          </p:cNvPr>
          <p:cNvSpPr txBox="1"/>
          <p:nvPr/>
        </p:nvSpPr>
        <p:spPr>
          <a:xfrm>
            <a:off x="8527312" y="2748224"/>
            <a:ext cx="1182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C000"/>
                </a:solidFill>
              </a:rPr>
              <a:t>Cell Type?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F1E84E-994B-64BF-9B20-BD6FA3F9FB39}"/>
              </a:ext>
            </a:extLst>
          </p:cNvPr>
          <p:cNvSpPr txBox="1"/>
          <p:nvPr/>
        </p:nvSpPr>
        <p:spPr>
          <a:xfrm>
            <a:off x="8597937" y="5280745"/>
            <a:ext cx="1182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</a:rPr>
              <a:t>Cell Type?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C4C10A-7522-1B35-EC3F-A05649DCA4EA}"/>
              </a:ext>
            </a:extLst>
          </p:cNvPr>
          <p:cNvSpPr txBox="1"/>
          <p:nvPr/>
        </p:nvSpPr>
        <p:spPr>
          <a:xfrm>
            <a:off x="6735683" y="5282240"/>
            <a:ext cx="1182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</a:rPr>
              <a:t>Cell Type?</a:t>
            </a:r>
          </a:p>
        </p:txBody>
      </p:sp>
    </p:spTree>
    <p:extLst>
      <p:ext uri="{BB962C8B-B14F-4D97-AF65-F5344CB8AC3E}">
        <p14:creationId xmlns:p14="http://schemas.microsoft.com/office/powerpoint/2010/main" val="3416420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626630-72B0-A7C3-5E53-85E530C5E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221" y="1994952"/>
            <a:ext cx="5691188" cy="42933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2D7E0D-F2A9-DF5B-E1EF-3D917D845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562" y="1800441"/>
            <a:ext cx="4639842" cy="448786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9200E74-AC6B-76DB-EC4E-3A557DABFE79}"/>
              </a:ext>
            </a:extLst>
          </p:cNvPr>
          <p:cNvSpPr/>
          <p:nvPr/>
        </p:nvSpPr>
        <p:spPr>
          <a:xfrm>
            <a:off x="6563724" y="1348613"/>
            <a:ext cx="291677" cy="300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CFF034-B17B-4C6A-0F81-59773B5EB24B}"/>
              </a:ext>
            </a:extLst>
          </p:cNvPr>
          <p:cNvSpPr/>
          <p:nvPr/>
        </p:nvSpPr>
        <p:spPr>
          <a:xfrm>
            <a:off x="1071562" y="1847229"/>
            <a:ext cx="555357" cy="7827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DABE7E-ACBB-5462-981D-C85D42A2094C}"/>
              </a:ext>
            </a:extLst>
          </p:cNvPr>
          <p:cNvSpPr txBox="1"/>
          <p:nvPr/>
        </p:nvSpPr>
        <p:spPr>
          <a:xfrm>
            <a:off x="9653681" y="6505376"/>
            <a:ext cx="24447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L. Jardine, S. Webb, et al.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440D03-E946-6763-C81E-01B381E644AB}"/>
              </a:ext>
            </a:extLst>
          </p:cNvPr>
          <p:cNvSpPr txBox="1"/>
          <p:nvPr/>
        </p:nvSpPr>
        <p:spPr>
          <a:xfrm>
            <a:off x="2849487" y="126611"/>
            <a:ext cx="64930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Down syndrome fetal bone marrow has different proportions of blood cell types compared to </a:t>
            </a:r>
            <a:r>
              <a:rPr lang="en-US" sz="3200" dirty="0" err="1">
                <a:solidFill>
                  <a:schemeClr val="accent1"/>
                </a:solidFill>
              </a:rPr>
              <a:t>typicals</a:t>
            </a:r>
            <a:endParaRPr 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881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51D3B-C6C2-3829-F275-7F0AD511B4DE}"/>
              </a:ext>
            </a:extLst>
          </p:cNvPr>
          <p:cNvSpPr txBox="1"/>
          <p:nvPr/>
        </p:nvSpPr>
        <p:spPr>
          <a:xfrm>
            <a:off x="3993078" y="403171"/>
            <a:ext cx="42058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10X Genomics Cell Ranger Pipeline</a:t>
            </a:r>
          </a:p>
        </p:txBody>
      </p:sp>
      <p:pic>
        <p:nvPicPr>
          <p:cNvPr id="3074" name="Picture 2" descr="cellranger basic">
            <a:extLst>
              <a:ext uri="{FF2B5EF4-FFF2-40B4-BE49-F238E27FC236}">
                <a16:creationId xmlns:a16="http://schemas.microsoft.com/office/drawing/2014/main" id="{29678572-80F6-564E-7BD6-60BA436A75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98" r="-1"/>
          <a:stretch/>
        </p:blipFill>
        <p:spPr bwMode="auto">
          <a:xfrm>
            <a:off x="147682" y="2845729"/>
            <a:ext cx="8384123" cy="187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ECE8B63-A6CC-9539-73C5-3565532F499A}"/>
              </a:ext>
            </a:extLst>
          </p:cNvPr>
          <p:cNvSpPr/>
          <p:nvPr/>
        </p:nvSpPr>
        <p:spPr>
          <a:xfrm>
            <a:off x="7737570" y="3785247"/>
            <a:ext cx="1261641" cy="659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8695F7-0D73-F270-DEC2-4491AD256E09}"/>
              </a:ext>
            </a:extLst>
          </p:cNvPr>
          <p:cNvSpPr txBox="1"/>
          <p:nvPr/>
        </p:nvSpPr>
        <p:spPr>
          <a:xfrm>
            <a:off x="7917083" y="3785247"/>
            <a:ext cx="3472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(Output files for Seurat)</a:t>
            </a:r>
          </a:p>
        </p:txBody>
      </p:sp>
    </p:spTree>
    <p:extLst>
      <p:ext uri="{BB962C8B-B14F-4D97-AF65-F5344CB8AC3E}">
        <p14:creationId xmlns:p14="http://schemas.microsoft.com/office/powerpoint/2010/main" val="2869147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51D3B-C6C2-3829-F275-7F0AD511B4DE}"/>
              </a:ext>
            </a:extLst>
          </p:cNvPr>
          <p:cNvSpPr txBox="1"/>
          <p:nvPr/>
        </p:nvSpPr>
        <p:spPr>
          <a:xfrm>
            <a:off x="3113402" y="449470"/>
            <a:ext cx="4954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Worksheet 1: Cell Ranger</a:t>
            </a:r>
          </a:p>
        </p:txBody>
      </p:sp>
      <p:pic>
        <p:nvPicPr>
          <p:cNvPr id="3074" name="Picture 2" descr="cellranger basic">
            <a:extLst>
              <a:ext uri="{FF2B5EF4-FFF2-40B4-BE49-F238E27FC236}">
                <a16:creationId xmlns:a16="http://schemas.microsoft.com/office/drawing/2014/main" id="{29678572-80F6-564E-7BD6-60BA436A75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98" r="-1"/>
          <a:stretch/>
        </p:blipFill>
        <p:spPr bwMode="auto">
          <a:xfrm>
            <a:off x="147682" y="2845729"/>
            <a:ext cx="8384123" cy="187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48E542-686E-F25C-9606-C41B10F9ECCE}"/>
              </a:ext>
            </a:extLst>
          </p:cNvPr>
          <p:cNvSpPr txBox="1"/>
          <p:nvPr/>
        </p:nvSpPr>
        <p:spPr>
          <a:xfrm>
            <a:off x="4460069" y="4909273"/>
            <a:ext cx="3908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**Mapping with Cell Ranger Count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5AF4B9-E34F-BE81-F502-1B023659935D}"/>
              </a:ext>
            </a:extLst>
          </p:cNvPr>
          <p:cNvSpPr/>
          <p:nvPr/>
        </p:nvSpPr>
        <p:spPr>
          <a:xfrm>
            <a:off x="7737570" y="3785247"/>
            <a:ext cx="1261641" cy="659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78FAFE-5CFF-2F4A-A6D5-AFE330D4BFFF}"/>
              </a:ext>
            </a:extLst>
          </p:cNvPr>
          <p:cNvSpPr txBox="1"/>
          <p:nvPr/>
        </p:nvSpPr>
        <p:spPr>
          <a:xfrm>
            <a:off x="7917083" y="3785247"/>
            <a:ext cx="3472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(Output files for Seurat)</a:t>
            </a:r>
          </a:p>
        </p:txBody>
      </p:sp>
    </p:spTree>
    <p:extLst>
      <p:ext uri="{BB962C8B-B14F-4D97-AF65-F5344CB8AC3E}">
        <p14:creationId xmlns:p14="http://schemas.microsoft.com/office/powerpoint/2010/main" val="2417545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BE4BA-52BB-5029-49A7-88C467BAC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81" y="1872758"/>
            <a:ext cx="10515600" cy="4351338"/>
          </a:xfrm>
        </p:spPr>
        <p:txBody>
          <a:bodyPr/>
          <a:lstStyle/>
          <a:p>
            <a:r>
              <a:rPr lang="en-US" dirty="0"/>
              <a:t>Go to worksheet 1 on </a:t>
            </a:r>
            <a:r>
              <a:rPr lang="en-US" dirty="0" err="1"/>
              <a:t>github</a:t>
            </a:r>
            <a:endParaRPr lang="en-US" dirty="0"/>
          </a:p>
          <a:p>
            <a:endParaRPr lang="en-US" dirty="0"/>
          </a:p>
          <a:p>
            <a:r>
              <a:rPr lang="en-US" dirty="0"/>
              <a:t>Modify </a:t>
            </a:r>
            <a:r>
              <a:rPr lang="en-US" dirty="0" err="1"/>
              <a:t>sbatch</a:t>
            </a:r>
            <a:r>
              <a:rPr lang="en-US" dirty="0"/>
              <a:t> script, run </a:t>
            </a:r>
            <a:r>
              <a:rPr lang="en-US" dirty="0" err="1"/>
              <a:t>Cellranger</a:t>
            </a:r>
            <a:r>
              <a:rPr lang="en-US" dirty="0"/>
              <a:t> Count, check that it is running for at least a 1 minute (no errors)</a:t>
            </a:r>
          </a:p>
          <a:p>
            <a:endParaRPr lang="en-US" dirty="0"/>
          </a:p>
          <a:p>
            <a:r>
              <a:rPr lang="en-US" dirty="0"/>
              <a:t>Green sticky and move onto worksheet 2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47ABAD-0EF8-1A87-A681-FA38F049DDA7}"/>
              </a:ext>
            </a:extLst>
          </p:cNvPr>
          <p:cNvSpPr txBox="1"/>
          <p:nvPr/>
        </p:nvSpPr>
        <p:spPr>
          <a:xfrm>
            <a:off x="659876" y="203017"/>
            <a:ext cx="361220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Today part 1 </a:t>
            </a:r>
          </a:p>
        </p:txBody>
      </p:sp>
    </p:spTree>
    <p:extLst>
      <p:ext uri="{BB962C8B-B14F-4D97-AF65-F5344CB8AC3E}">
        <p14:creationId xmlns:p14="http://schemas.microsoft.com/office/powerpoint/2010/main" val="1783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9C5AC4F-0013-3304-7F47-8CB6BE94795E}"/>
              </a:ext>
            </a:extLst>
          </p:cNvPr>
          <p:cNvGraphicFramePr/>
          <p:nvPr/>
        </p:nvGraphicFramePr>
        <p:xfrm>
          <a:off x="408183" y="1804851"/>
          <a:ext cx="11490091" cy="3617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0B51232-0EE2-B1AE-2D51-D61BAC381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57" y="15640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500" b="1">
                <a:latin typeface="+mn-lt"/>
              </a:rPr>
              <a:t>scRNA-seq workflow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F38090C-080A-2149-52E6-1F73C285A60E}"/>
              </a:ext>
            </a:extLst>
          </p:cNvPr>
          <p:cNvGrpSpPr/>
          <p:nvPr/>
        </p:nvGrpSpPr>
        <p:grpSpPr>
          <a:xfrm>
            <a:off x="12769698" y="1259613"/>
            <a:ext cx="6782135" cy="4338774"/>
            <a:chOff x="4218558" y="1421946"/>
            <a:chExt cx="6782135" cy="4338774"/>
          </a:xfrm>
        </p:grpSpPr>
        <p:pic>
          <p:nvPicPr>
            <p:cNvPr id="5" name="Picture 4" descr="A map of different colored dots&#10;&#10;Description automatically generated">
              <a:extLst>
                <a:ext uri="{FF2B5EF4-FFF2-40B4-BE49-F238E27FC236}">
                  <a16:creationId xmlns:a16="http://schemas.microsoft.com/office/drawing/2014/main" id="{92812AF4-5954-9C53-B1E7-CACDBA4730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218558" y="1690688"/>
              <a:ext cx="6782135" cy="3893683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C6D91FD-4CE1-95E8-5893-3B62EF24D816}"/>
                </a:ext>
              </a:extLst>
            </p:cNvPr>
            <p:cNvSpPr/>
            <p:nvPr/>
          </p:nvSpPr>
          <p:spPr>
            <a:xfrm>
              <a:off x="4495800" y="5394960"/>
              <a:ext cx="716280" cy="365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AD6124-1A5E-51E9-A4EA-BAD6C7F21E00}"/>
                </a:ext>
              </a:extLst>
            </p:cNvPr>
            <p:cNvSpPr/>
            <p:nvPr/>
          </p:nvSpPr>
          <p:spPr>
            <a:xfrm>
              <a:off x="6766560" y="1421946"/>
              <a:ext cx="1356360" cy="3916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ight Bracket 11">
            <a:extLst>
              <a:ext uri="{FF2B5EF4-FFF2-40B4-BE49-F238E27FC236}">
                <a16:creationId xmlns:a16="http://schemas.microsoft.com/office/drawing/2014/main" id="{86EEECE4-68DB-2E74-64D4-DED0C682C7B4}"/>
              </a:ext>
            </a:extLst>
          </p:cNvPr>
          <p:cNvSpPr/>
          <p:nvPr/>
        </p:nvSpPr>
        <p:spPr>
          <a:xfrm rot="16200000">
            <a:off x="1314458" y="1704493"/>
            <a:ext cx="495037" cy="2307587"/>
          </a:xfrm>
          <a:prstGeom prst="righ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58473F-F0CD-9466-E325-D39E77B1EF55}"/>
              </a:ext>
            </a:extLst>
          </p:cNvPr>
          <p:cNvSpPr txBox="1"/>
          <p:nvPr/>
        </p:nvSpPr>
        <p:spPr>
          <a:xfrm>
            <a:off x="593492" y="1989282"/>
            <a:ext cx="203760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/>
              <a:t>Cellranger</a:t>
            </a:r>
          </a:p>
        </p:txBody>
      </p:sp>
      <p:sp>
        <p:nvSpPr>
          <p:cNvPr id="14" name="Right Bracket 13">
            <a:extLst>
              <a:ext uri="{FF2B5EF4-FFF2-40B4-BE49-F238E27FC236}">
                <a16:creationId xmlns:a16="http://schemas.microsoft.com/office/drawing/2014/main" id="{F045FD9A-817A-A1D6-CD95-D80242C8CC62}"/>
              </a:ext>
            </a:extLst>
          </p:cNvPr>
          <p:cNvSpPr/>
          <p:nvPr/>
        </p:nvSpPr>
        <p:spPr>
          <a:xfrm rot="16200000">
            <a:off x="5848482" y="293677"/>
            <a:ext cx="495037" cy="5148132"/>
          </a:xfrm>
          <a:prstGeom prst="righ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BE1A96-294E-50D8-E9FF-FD89D120DE37}"/>
              </a:ext>
            </a:extLst>
          </p:cNvPr>
          <p:cNvSpPr txBox="1"/>
          <p:nvPr/>
        </p:nvSpPr>
        <p:spPr>
          <a:xfrm>
            <a:off x="3783728" y="1989282"/>
            <a:ext cx="462454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/>
              <a:t>Seurat (</a:t>
            </a:r>
            <a:r>
              <a:rPr lang="en-US" sz="3500" i="1"/>
              <a:t>R)</a:t>
            </a:r>
            <a:endParaRPr lang="en-US" sz="3500"/>
          </a:p>
        </p:txBody>
      </p:sp>
    </p:spTree>
    <p:extLst>
      <p:ext uri="{BB962C8B-B14F-4D97-AF65-F5344CB8AC3E}">
        <p14:creationId xmlns:p14="http://schemas.microsoft.com/office/powerpoint/2010/main" val="967870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25E18646-896F-7242-ACDF-007413097080}"/>
              </a:ext>
            </a:extLst>
          </p:cNvPr>
          <p:cNvSpPr txBox="1">
            <a:spLocks/>
          </p:cNvSpPr>
          <p:nvPr/>
        </p:nvSpPr>
        <p:spPr>
          <a:xfrm>
            <a:off x="420873" y="4640943"/>
            <a:ext cx="3506558" cy="4747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sz="3000"/>
              <a:t>PCA</a:t>
            </a: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3000"/>
          </a:p>
          <a:p>
            <a:pPr lvl="1"/>
            <a:endParaRPr lang="en-US" sz="30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7EC39D2-415C-EC4F-8377-A4045A9526E3}"/>
              </a:ext>
            </a:extLst>
          </p:cNvPr>
          <p:cNvCxnSpPr>
            <a:cxnSpLocks/>
          </p:cNvCxnSpPr>
          <p:nvPr/>
        </p:nvCxnSpPr>
        <p:spPr>
          <a:xfrm>
            <a:off x="2391970" y="4348209"/>
            <a:ext cx="0" cy="3006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>
            <a:extLst>
              <a:ext uri="{FF2B5EF4-FFF2-40B4-BE49-F238E27FC236}">
                <a16:creationId xmlns:a16="http://schemas.microsoft.com/office/drawing/2014/main" id="{80C1A312-0037-9344-8D1E-EDBF7AE3983D}"/>
              </a:ext>
            </a:extLst>
          </p:cNvPr>
          <p:cNvSpPr txBox="1">
            <a:spLocks/>
          </p:cNvSpPr>
          <p:nvPr/>
        </p:nvSpPr>
        <p:spPr>
          <a:xfrm>
            <a:off x="379554" y="3341058"/>
            <a:ext cx="3506558" cy="4747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sz="3000"/>
              <a:t>Normalization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8A695DE9-7DF3-FD41-9455-7B5DFC3EC1A9}"/>
              </a:ext>
            </a:extLst>
          </p:cNvPr>
          <p:cNvSpPr txBox="1">
            <a:spLocks/>
          </p:cNvSpPr>
          <p:nvPr/>
        </p:nvSpPr>
        <p:spPr>
          <a:xfrm>
            <a:off x="379554" y="3963082"/>
            <a:ext cx="3506558" cy="4747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sz="3000"/>
              <a:t>Scaledata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42783C7E-052F-3F42-865A-23A819C60802}"/>
              </a:ext>
            </a:extLst>
          </p:cNvPr>
          <p:cNvSpPr txBox="1">
            <a:spLocks/>
          </p:cNvSpPr>
          <p:nvPr/>
        </p:nvSpPr>
        <p:spPr>
          <a:xfrm>
            <a:off x="547723" y="5339027"/>
            <a:ext cx="3506558" cy="4398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sz="3000"/>
              <a:t>UMAP/clustering</a:t>
            </a:r>
          </a:p>
          <a:p>
            <a:pPr lvl="1"/>
            <a:endParaRPr lang="en-US" sz="3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10B48-090F-1B46-BE6E-2FD5AA89D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20" y="2602779"/>
            <a:ext cx="4645812" cy="501322"/>
          </a:xfrm>
        </p:spPr>
        <p:txBody>
          <a:bodyPr>
            <a:noAutofit/>
          </a:bodyPr>
          <a:lstStyle/>
          <a:p>
            <a:pPr marL="457200" lvl="1" indent="0" algn="ctr">
              <a:buNone/>
            </a:pPr>
            <a:r>
              <a:rPr lang="en-US" sz="3000"/>
              <a:t>Remove debris/doublets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ACB2D5AA-06AD-3C48-AF13-DB0EEF301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3" y="155161"/>
            <a:ext cx="6028694" cy="1352363"/>
          </a:xfrm>
          <a:prstGeom prst="rect">
            <a:avLst/>
          </a:prstGeom>
        </p:spPr>
      </p:pic>
      <p:pic>
        <p:nvPicPr>
          <p:cNvPr id="19" name="Picture 18" descr="A picture containing text, grass&#10;&#10;Description automatically generated">
            <a:extLst>
              <a:ext uri="{FF2B5EF4-FFF2-40B4-BE49-F238E27FC236}">
                <a16:creationId xmlns:a16="http://schemas.microsoft.com/office/drawing/2014/main" id="{B339132D-8C75-3B4F-B509-C739B7657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804" y="155160"/>
            <a:ext cx="4631698" cy="27486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351C2AC-7735-A748-B17D-A7AEB5720A18}"/>
              </a:ext>
            </a:extLst>
          </p:cNvPr>
          <p:cNvSpPr txBox="1"/>
          <p:nvPr/>
        </p:nvSpPr>
        <p:spPr>
          <a:xfrm>
            <a:off x="6386474" y="2624573"/>
            <a:ext cx="53678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i="1"/>
            </a:br>
            <a:r>
              <a:rPr lang="en-US" b="0" i="1">
                <a:effectLst/>
                <a:latin typeface="Google Sans"/>
              </a:rPr>
              <a:t>A Sunday Afternoon on the Island of La Grande Jatte, </a:t>
            </a:r>
            <a:r>
              <a:rPr lang="en-US" b="0">
                <a:effectLst/>
                <a:latin typeface="Google Sans"/>
              </a:rPr>
              <a:t>Georges Seurat (1884)</a:t>
            </a:r>
            <a:endParaRPr lang="en-US" i="1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685F56A-EF85-BF42-8A9B-70B53448B335}"/>
              </a:ext>
            </a:extLst>
          </p:cNvPr>
          <p:cNvCxnSpPr>
            <a:cxnSpLocks/>
          </p:cNvCxnSpPr>
          <p:nvPr/>
        </p:nvCxnSpPr>
        <p:spPr>
          <a:xfrm>
            <a:off x="2401026" y="3035547"/>
            <a:ext cx="0" cy="3053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A2C6EC9-C619-E548-A7CC-F618C09EC49A}"/>
              </a:ext>
            </a:extLst>
          </p:cNvPr>
          <p:cNvCxnSpPr>
            <a:cxnSpLocks/>
          </p:cNvCxnSpPr>
          <p:nvPr/>
        </p:nvCxnSpPr>
        <p:spPr>
          <a:xfrm>
            <a:off x="2379939" y="3741935"/>
            <a:ext cx="0" cy="3086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D467B5F-032A-8D48-884F-5C48A6B2981D}"/>
              </a:ext>
            </a:extLst>
          </p:cNvPr>
          <p:cNvSpPr txBox="1"/>
          <p:nvPr/>
        </p:nvSpPr>
        <p:spPr>
          <a:xfrm>
            <a:off x="301212" y="1553034"/>
            <a:ext cx="41136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6000" b="1"/>
              <a:t>Seurat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BEEC5C4-6F96-D649-B523-E3D69E075B47}"/>
              </a:ext>
            </a:extLst>
          </p:cNvPr>
          <p:cNvGrpSpPr/>
          <p:nvPr/>
        </p:nvGrpSpPr>
        <p:grpSpPr>
          <a:xfrm>
            <a:off x="5991079" y="3758682"/>
            <a:ext cx="2902644" cy="2976465"/>
            <a:chOff x="7938585" y="3792143"/>
            <a:chExt cx="2902644" cy="2976465"/>
          </a:xfrm>
        </p:grpSpPr>
        <p:pic>
          <p:nvPicPr>
            <p:cNvPr id="34" name="Picture 33" descr="Chart, scatter chart&#10;&#10;Description automatically generated">
              <a:extLst>
                <a:ext uri="{FF2B5EF4-FFF2-40B4-BE49-F238E27FC236}">
                  <a16:creationId xmlns:a16="http://schemas.microsoft.com/office/drawing/2014/main" id="{E4FA1497-C28E-6E46-AFED-A16143C85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41376"/>
            <a:stretch/>
          </p:blipFill>
          <p:spPr>
            <a:xfrm>
              <a:off x="7938585" y="3792143"/>
              <a:ext cx="2890712" cy="2976465"/>
            </a:xfrm>
            <a:prstGeom prst="rect">
              <a:avLst/>
            </a:prstGeom>
          </p:spPr>
        </p:pic>
        <p:sp>
          <p:nvSpPr>
            <p:cNvPr id="35" name="Oval 8">
              <a:extLst>
                <a:ext uri="{FF2B5EF4-FFF2-40B4-BE49-F238E27FC236}">
                  <a16:creationId xmlns:a16="http://schemas.microsoft.com/office/drawing/2014/main" id="{AAEE99CA-020D-3E40-994F-32D49973496B}"/>
                </a:ext>
              </a:extLst>
            </p:cNvPr>
            <p:cNvSpPr/>
            <p:nvPr/>
          </p:nvSpPr>
          <p:spPr>
            <a:xfrm>
              <a:off x="8526330" y="4084086"/>
              <a:ext cx="734539" cy="533835"/>
            </a:xfrm>
            <a:custGeom>
              <a:avLst/>
              <a:gdLst>
                <a:gd name="connsiteX0" fmla="*/ 0 w 1320800"/>
                <a:gd name="connsiteY0" fmla="*/ 571500 h 1143000"/>
                <a:gd name="connsiteX1" fmla="*/ 660400 w 1320800"/>
                <a:gd name="connsiteY1" fmla="*/ 0 h 1143000"/>
                <a:gd name="connsiteX2" fmla="*/ 1320800 w 1320800"/>
                <a:gd name="connsiteY2" fmla="*/ 571500 h 1143000"/>
                <a:gd name="connsiteX3" fmla="*/ 660400 w 1320800"/>
                <a:gd name="connsiteY3" fmla="*/ 1143000 h 1143000"/>
                <a:gd name="connsiteX4" fmla="*/ 0 w 1320800"/>
                <a:gd name="connsiteY4" fmla="*/ 571500 h 1143000"/>
                <a:gd name="connsiteX0" fmla="*/ 0 w 1207824"/>
                <a:gd name="connsiteY0" fmla="*/ 511830 h 1143621"/>
                <a:gd name="connsiteX1" fmla="*/ 547424 w 1207824"/>
                <a:gd name="connsiteY1" fmla="*/ 348 h 1143621"/>
                <a:gd name="connsiteX2" fmla="*/ 1207824 w 1207824"/>
                <a:gd name="connsiteY2" fmla="*/ 571848 h 1143621"/>
                <a:gd name="connsiteX3" fmla="*/ 547424 w 1207824"/>
                <a:gd name="connsiteY3" fmla="*/ 1143348 h 1143621"/>
                <a:gd name="connsiteX4" fmla="*/ 0 w 1207824"/>
                <a:gd name="connsiteY4" fmla="*/ 511830 h 1143621"/>
                <a:gd name="connsiteX0" fmla="*/ 9191 w 1217015"/>
                <a:gd name="connsiteY0" fmla="*/ 511695 h 1055350"/>
                <a:gd name="connsiteX1" fmla="*/ 556615 w 1217015"/>
                <a:gd name="connsiteY1" fmla="*/ 213 h 1055350"/>
                <a:gd name="connsiteX2" fmla="*/ 1217015 w 1217015"/>
                <a:gd name="connsiteY2" fmla="*/ 571713 h 1055350"/>
                <a:gd name="connsiteX3" fmla="*/ 288297 w 1217015"/>
                <a:gd name="connsiteY3" fmla="*/ 1054950 h 1055350"/>
                <a:gd name="connsiteX4" fmla="*/ 9191 w 1217015"/>
                <a:gd name="connsiteY4" fmla="*/ 511695 h 1055350"/>
                <a:gd name="connsiteX0" fmla="*/ 7532 w 1215356"/>
                <a:gd name="connsiteY0" fmla="*/ 523047 h 1066702"/>
                <a:gd name="connsiteX1" fmla="*/ 121441 w 1215356"/>
                <a:gd name="connsiteY1" fmla="*/ 224326 h 1066702"/>
                <a:gd name="connsiteX2" fmla="*/ 554956 w 1215356"/>
                <a:gd name="connsiteY2" fmla="*/ 11565 h 1066702"/>
                <a:gd name="connsiteX3" fmla="*/ 1215356 w 1215356"/>
                <a:gd name="connsiteY3" fmla="*/ 583065 h 1066702"/>
                <a:gd name="connsiteX4" fmla="*/ 286638 w 1215356"/>
                <a:gd name="connsiteY4" fmla="*/ 1066302 h 1066702"/>
                <a:gd name="connsiteX5" fmla="*/ 7532 w 1215356"/>
                <a:gd name="connsiteY5" fmla="*/ 523047 h 1066702"/>
                <a:gd name="connsiteX0" fmla="*/ 64298 w 1134433"/>
                <a:gd name="connsiteY0" fmla="*/ 685450 h 1067109"/>
                <a:gd name="connsiteX1" fmla="*/ 40518 w 1134433"/>
                <a:gd name="connsiteY1" fmla="*/ 224326 h 1067109"/>
                <a:gd name="connsiteX2" fmla="*/ 474033 w 1134433"/>
                <a:gd name="connsiteY2" fmla="*/ 11565 h 1067109"/>
                <a:gd name="connsiteX3" fmla="*/ 1134433 w 1134433"/>
                <a:gd name="connsiteY3" fmla="*/ 583065 h 1067109"/>
                <a:gd name="connsiteX4" fmla="*/ 205715 w 1134433"/>
                <a:gd name="connsiteY4" fmla="*/ 1066302 h 1067109"/>
                <a:gd name="connsiteX5" fmla="*/ 64298 w 1134433"/>
                <a:gd name="connsiteY5" fmla="*/ 685450 h 1067109"/>
                <a:gd name="connsiteX0" fmla="*/ 84316 w 1154451"/>
                <a:gd name="connsiteY0" fmla="*/ 685450 h 1067109"/>
                <a:gd name="connsiteX1" fmla="*/ 35822 w 1154451"/>
                <a:gd name="connsiteY1" fmla="*/ 224326 h 1067109"/>
                <a:gd name="connsiteX2" fmla="*/ 494051 w 1154451"/>
                <a:gd name="connsiteY2" fmla="*/ 11565 h 1067109"/>
                <a:gd name="connsiteX3" fmla="*/ 1154451 w 1154451"/>
                <a:gd name="connsiteY3" fmla="*/ 583065 h 1067109"/>
                <a:gd name="connsiteX4" fmla="*/ 225733 w 1154451"/>
                <a:gd name="connsiteY4" fmla="*/ 1066302 h 1067109"/>
                <a:gd name="connsiteX5" fmla="*/ 84316 w 1154451"/>
                <a:gd name="connsiteY5" fmla="*/ 685450 h 1067109"/>
                <a:gd name="connsiteX0" fmla="*/ 84316 w 1154451"/>
                <a:gd name="connsiteY0" fmla="*/ 479040 h 860699"/>
                <a:gd name="connsiteX1" fmla="*/ 35822 w 1154451"/>
                <a:gd name="connsiteY1" fmla="*/ 17916 h 860699"/>
                <a:gd name="connsiteX2" fmla="*/ 437562 w 1154451"/>
                <a:gd name="connsiteY2" fmla="*/ 235876 h 860699"/>
                <a:gd name="connsiteX3" fmla="*/ 1154451 w 1154451"/>
                <a:gd name="connsiteY3" fmla="*/ 376655 h 860699"/>
                <a:gd name="connsiteX4" fmla="*/ 225733 w 1154451"/>
                <a:gd name="connsiteY4" fmla="*/ 859892 h 860699"/>
                <a:gd name="connsiteX5" fmla="*/ 84316 w 1154451"/>
                <a:gd name="connsiteY5" fmla="*/ 479040 h 860699"/>
                <a:gd name="connsiteX0" fmla="*/ 84316 w 1154451"/>
                <a:gd name="connsiteY0" fmla="*/ 475299 h 856958"/>
                <a:gd name="connsiteX1" fmla="*/ 35822 w 1154451"/>
                <a:gd name="connsiteY1" fmla="*/ 14175 h 856958"/>
                <a:gd name="connsiteX2" fmla="*/ 437562 w 1154451"/>
                <a:gd name="connsiteY2" fmla="*/ 232135 h 856958"/>
                <a:gd name="connsiteX3" fmla="*/ 1154451 w 1154451"/>
                <a:gd name="connsiteY3" fmla="*/ 372914 h 856958"/>
                <a:gd name="connsiteX4" fmla="*/ 225733 w 1154451"/>
                <a:gd name="connsiteY4" fmla="*/ 856151 h 856958"/>
                <a:gd name="connsiteX5" fmla="*/ 84316 w 1154451"/>
                <a:gd name="connsiteY5" fmla="*/ 475299 h 856958"/>
                <a:gd name="connsiteX0" fmla="*/ 84316 w 1168617"/>
                <a:gd name="connsiteY0" fmla="*/ 478098 h 859757"/>
                <a:gd name="connsiteX1" fmla="*/ 35822 w 1168617"/>
                <a:gd name="connsiteY1" fmla="*/ 16974 h 859757"/>
                <a:gd name="connsiteX2" fmla="*/ 437562 w 1168617"/>
                <a:gd name="connsiteY2" fmla="*/ 234934 h 859757"/>
                <a:gd name="connsiteX3" fmla="*/ 706617 w 1168617"/>
                <a:gd name="connsiteY3" fmla="*/ 267638 h 859757"/>
                <a:gd name="connsiteX4" fmla="*/ 1154451 w 1168617"/>
                <a:gd name="connsiteY4" fmla="*/ 375713 h 859757"/>
                <a:gd name="connsiteX5" fmla="*/ 225733 w 1168617"/>
                <a:gd name="connsiteY5" fmla="*/ 858950 h 859757"/>
                <a:gd name="connsiteX6" fmla="*/ 84316 w 1168617"/>
                <a:gd name="connsiteY6" fmla="*/ 478098 h 859757"/>
                <a:gd name="connsiteX0" fmla="*/ 84316 w 1170830"/>
                <a:gd name="connsiteY0" fmla="*/ 478098 h 859757"/>
                <a:gd name="connsiteX1" fmla="*/ 35822 w 1170830"/>
                <a:gd name="connsiteY1" fmla="*/ 16974 h 859757"/>
                <a:gd name="connsiteX2" fmla="*/ 437562 w 1170830"/>
                <a:gd name="connsiteY2" fmla="*/ 234934 h 859757"/>
                <a:gd name="connsiteX3" fmla="*/ 706617 w 1170830"/>
                <a:gd name="connsiteY3" fmla="*/ 267638 h 859757"/>
                <a:gd name="connsiteX4" fmla="*/ 1154451 w 1170830"/>
                <a:gd name="connsiteY4" fmla="*/ 375713 h 859757"/>
                <a:gd name="connsiteX5" fmla="*/ 225733 w 1170830"/>
                <a:gd name="connsiteY5" fmla="*/ 858950 h 859757"/>
                <a:gd name="connsiteX6" fmla="*/ 84316 w 1170830"/>
                <a:gd name="connsiteY6" fmla="*/ 478098 h 859757"/>
                <a:gd name="connsiteX0" fmla="*/ 84316 w 1170830"/>
                <a:gd name="connsiteY0" fmla="*/ 478098 h 864383"/>
                <a:gd name="connsiteX1" fmla="*/ 35822 w 1170830"/>
                <a:gd name="connsiteY1" fmla="*/ 16974 h 864383"/>
                <a:gd name="connsiteX2" fmla="*/ 437562 w 1170830"/>
                <a:gd name="connsiteY2" fmla="*/ 234934 h 864383"/>
                <a:gd name="connsiteX3" fmla="*/ 706617 w 1170830"/>
                <a:gd name="connsiteY3" fmla="*/ 267638 h 864383"/>
                <a:gd name="connsiteX4" fmla="*/ 1154451 w 1170830"/>
                <a:gd name="connsiteY4" fmla="*/ 375713 h 864383"/>
                <a:gd name="connsiteX5" fmla="*/ 869019 w 1170830"/>
                <a:gd name="connsiteY5" fmla="*/ 680708 h 864383"/>
                <a:gd name="connsiteX6" fmla="*/ 225733 w 1170830"/>
                <a:gd name="connsiteY6" fmla="*/ 858950 h 864383"/>
                <a:gd name="connsiteX7" fmla="*/ 84316 w 1170830"/>
                <a:gd name="connsiteY7" fmla="*/ 478098 h 864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830" h="864383">
                  <a:moveTo>
                    <a:pt x="84316" y="478098"/>
                  </a:moveTo>
                  <a:cubicBezTo>
                    <a:pt x="52664" y="337769"/>
                    <a:pt x="-55415" y="102221"/>
                    <a:pt x="35822" y="16974"/>
                  </a:cubicBezTo>
                  <a:cubicBezTo>
                    <a:pt x="127059" y="-68273"/>
                    <a:pt x="325763" y="193157"/>
                    <a:pt x="437562" y="234934"/>
                  </a:cubicBezTo>
                  <a:cubicBezTo>
                    <a:pt x="549361" y="276711"/>
                    <a:pt x="587136" y="244175"/>
                    <a:pt x="706617" y="267638"/>
                  </a:cubicBezTo>
                  <a:cubicBezTo>
                    <a:pt x="896708" y="114576"/>
                    <a:pt x="1251074" y="261862"/>
                    <a:pt x="1154451" y="375713"/>
                  </a:cubicBezTo>
                  <a:cubicBezTo>
                    <a:pt x="1168573" y="433378"/>
                    <a:pt x="1023805" y="600168"/>
                    <a:pt x="869019" y="680708"/>
                  </a:cubicBezTo>
                  <a:cubicBezTo>
                    <a:pt x="714233" y="761248"/>
                    <a:pt x="356517" y="892718"/>
                    <a:pt x="225733" y="858950"/>
                  </a:cubicBezTo>
                  <a:cubicBezTo>
                    <a:pt x="94949" y="825182"/>
                    <a:pt x="115968" y="618427"/>
                    <a:pt x="84316" y="478098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5B3B463-0999-5A40-B0E9-3B86B2294CB4}"/>
                </a:ext>
              </a:extLst>
            </p:cNvPr>
            <p:cNvSpPr txBox="1"/>
            <p:nvPr/>
          </p:nvSpPr>
          <p:spPr>
            <a:xfrm>
              <a:off x="8669153" y="3930777"/>
              <a:ext cx="8384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Myonuclei</a:t>
              </a:r>
            </a:p>
          </p:txBody>
        </p:sp>
        <p:sp>
          <p:nvSpPr>
            <p:cNvPr id="37" name="Oval 10">
              <a:extLst>
                <a:ext uri="{FF2B5EF4-FFF2-40B4-BE49-F238E27FC236}">
                  <a16:creationId xmlns:a16="http://schemas.microsoft.com/office/drawing/2014/main" id="{CAEBB683-D7E8-7948-8022-4AA3B83EB41A}"/>
                </a:ext>
              </a:extLst>
            </p:cNvPr>
            <p:cNvSpPr/>
            <p:nvPr/>
          </p:nvSpPr>
          <p:spPr>
            <a:xfrm>
              <a:off x="8722812" y="4690450"/>
              <a:ext cx="411026" cy="762433"/>
            </a:xfrm>
            <a:custGeom>
              <a:avLst/>
              <a:gdLst>
                <a:gd name="connsiteX0" fmla="*/ 0 w 1124354"/>
                <a:gd name="connsiteY0" fmla="*/ 721464 h 1442928"/>
                <a:gd name="connsiteX1" fmla="*/ 562177 w 1124354"/>
                <a:gd name="connsiteY1" fmla="*/ 0 h 1442928"/>
                <a:gd name="connsiteX2" fmla="*/ 1124354 w 1124354"/>
                <a:gd name="connsiteY2" fmla="*/ 721464 h 1442928"/>
                <a:gd name="connsiteX3" fmla="*/ 562177 w 1124354"/>
                <a:gd name="connsiteY3" fmla="*/ 1442928 h 1442928"/>
                <a:gd name="connsiteX4" fmla="*/ 0 w 1124354"/>
                <a:gd name="connsiteY4" fmla="*/ 721464 h 1442928"/>
                <a:gd name="connsiteX0" fmla="*/ 27 w 1124381"/>
                <a:gd name="connsiteY0" fmla="*/ 721464 h 1238159"/>
                <a:gd name="connsiteX1" fmla="*/ 562204 w 1124381"/>
                <a:gd name="connsiteY1" fmla="*/ 0 h 1238159"/>
                <a:gd name="connsiteX2" fmla="*/ 1124381 w 1124381"/>
                <a:gd name="connsiteY2" fmla="*/ 721464 h 1238159"/>
                <a:gd name="connsiteX3" fmla="*/ 544552 w 1124381"/>
                <a:gd name="connsiteY3" fmla="*/ 1238159 h 1238159"/>
                <a:gd name="connsiteX4" fmla="*/ 27 w 1124381"/>
                <a:gd name="connsiteY4" fmla="*/ 721464 h 1238159"/>
                <a:gd name="connsiteX0" fmla="*/ 65 w 810204"/>
                <a:gd name="connsiteY0" fmla="*/ 785258 h 1238720"/>
                <a:gd name="connsiteX1" fmla="*/ 248027 w 810204"/>
                <a:gd name="connsiteY1" fmla="*/ 245 h 1238720"/>
                <a:gd name="connsiteX2" fmla="*/ 810204 w 810204"/>
                <a:gd name="connsiteY2" fmla="*/ 721709 h 1238720"/>
                <a:gd name="connsiteX3" fmla="*/ 230375 w 810204"/>
                <a:gd name="connsiteY3" fmla="*/ 1238404 h 1238720"/>
                <a:gd name="connsiteX4" fmla="*/ 65 w 810204"/>
                <a:gd name="connsiteY4" fmla="*/ 785258 h 1238720"/>
                <a:gd name="connsiteX0" fmla="*/ 885 w 811024"/>
                <a:gd name="connsiteY0" fmla="*/ 739400 h 1192853"/>
                <a:gd name="connsiteX1" fmla="*/ 301804 w 811024"/>
                <a:gd name="connsiteY1" fmla="*/ 284 h 1192853"/>
                <a:gd name="connsiteX2" fmla="*/ 811024 w 811024"/>
                <a:gd name="connsiteY2" fmla="*/ 675851 h 1192853"/>
                <a:gd name="connsiteX3" fmla="*/ 231195 w 811024"/>
                <a:gd name="connsiteY3" fmla="*/ 1192546 h 1192853"/>
                <a:gd name="connsiteX4" fmla="*/ 885 w 811024"/>
                <a:gd name="connsiteY4" fmla="*/ 739400 h 1192853"/>
                <a:gd name="connsiteX0" fmla="*/ 718 w 641393"/>
                <a:gd name="connsiteY0" fmla="*/ 739117 h 1192264"/>
                <a:gd name="connsiteX1" fmla="*/ 301637 w 641393"/>
                <a:gd name="connsiteY1" fmla="*/ 1 h 1192264"/>
                <a:gd name="connsiteX2" fmla="*/ 641393 w 641393"/>
                <a:gd name="connsiteY2" fmla="*/ 735586 h 1192264"/>
                <a:gd name="connsiteX3" fmla="*/ 231028 w 641393"/>
                <a:gd name="connsiteY3" fmla="*/ 1192263 h 1192264"/>
                <a:gd name="connsiteX4" fmla="*/ 718 w 641393"/>
                <a:gd name="connsiteY4" fmla="*/ 739117 h 1192264"/>
                <a:gd name="connsiteX0" fmla="*/ 2703 w 643378"/>
                <a:gd name="connsiteY0" fmla="*/ 739117 h 1231098"/>
                <a:gd name="connsiteX1" fmla="*/ 303622 w 643378"/>
                <a:gd name="connsiteY1" fmla="*/ 1 h 1231098"/>
                <a:gd name="connsiteX2" fmla="*/ 643378 w 643378"/>
                <a:gd name="connsiteY2" fmla="*/ 735586 h 1231098"/>
                <a:gd name="connsiteX3" fmla="*/ 183586 w 643378"/>
                <a:gd name="connsiteY3" fmla="*/ 1231098 h 1231098"/>
                <a:gd name="connsiteX4" fmla="*/ 2703 w 643378"/>
                <a:gd name="connsiteY4" fmla="*/ 739117 h 1231098"/>
                <a:gd name="connsiteX0" fmla="*/ 2703 w 652034"/>
                <a:gd name="connsiteY0" fmla="*/ 739377 h 1231358"/>
                <a:gd name="connsiteX1" fmla="*/ 303622 w 652034"/>
                <a:gd name="connsiteY1" fmla="*/ 261 h 1231358"/>
                <a:gd name="connsiteX2" fmla="*/ 308520 w 652034"/>
                <a:gd name="connsiteY2" fmla="*/ 655823 h 1231358"/>
                <a:gd name="connsiteX3" fmla="*/ 643378 w 652034"/>
                <a:gd name="connsiteY3" fmla="*/ 735846 h 1231358"/>
                <a:gd name="connsiteX4" fmla="*/ 183586 w 652034"/>
                <a:gd name="connsiteY4" fmla="*/ 1231358 h 1231358"/>
                <a:gd name="connsiteX5" fmla="*/ 2703 w 652034"/>
                <a:gd name="connsiteY5" fmla="*/ 739377 h 1231358"/>
                <a:gd name="connsiteX0" fmla="*/ 2837 w 652168"/>
                <a:gd name="connsiteY0" fmla="*/ 739377 h 1231358"/>
                <a:gd name="connsiteX1" fmla="*/ 307287 w 652168"/>
                <a:gd name="connsiteY1" fmla="*/ 261 h 1231358"/>
                <a:gd name="connsiteX2" fmla="*/ 308654 w 652168"/>
                <a:gd name="connsiteY2" fmla="*/ 655823 h 1231358"/>
                <a:gd name="connsiteX3" fmla="*/ 643512 w 652168"/>
                <a:gd name="connsiteY3" fmla="*/ 735846 h 1231358"/>
                <a:gd name="connsiteX4" fmla="*/ 183720 w 652168"/>
                <a:gd name="connsiteY4" fmla="*/ 1231358 h 1231358"/>
                <a:gd name="connsiteX5" fmla="*/ 2837 w 652168"/>
                <a:gd name="connsiteY5" fmla="*/ 739377 h 1231358"/>
                <a:gd name="connsiteX0" fmla="*/ 2837 w 652168"/>
                <a:gd name="connsiteY0" fmla="*/ 741352 h 1233333"/>
                <a:gd name="connsiteX1" fmla="*/ 307287 w 652168"/>
                <a:gd name="connsiteY1" fmla="*/ 2236 h 1233333"/>
                <a:gd name="connsiteX2" fmla="*/ 308654 w 652168"/>
                <a:gd name="connsiteY2" fmla="*/ 657798 h 1233333"/>
                <a:gd name="connsiteX3" fmla="*/ 643512 w 652168"/>
                <a:gd name="connsiteY3" fmla="*/ 737821 h 1233333"/>
                <a:gd name="connsiteX4" fmla="*/ 183720 w 652168"/>
                <a:gd name="connsiteY4" fmla="*/ 1233333 h 1233333"/>
                <a:gd name="connsiteX5" fmla="*/ 2837 w 652168"/>
                <a:gd name="connsiteY5" fmla="*/ 741352 h 1233333"/>
                <a:gd name="connsiteX0" fmla="*/ 2743 w 627937"/>
                <a:gd name="connsiteY0" fmla="*/ 741352 h 1238740"/>
                <a:gd name="connsiteX1" fmla="*/ 307193 w 627937"/>
                <a:gd name="connsiteY1" fmla="*/ 2236 h 1238740"/>
                <a:gd name="connsiteX2" fmla="*/ 308560 w 627937"/>
                <a:gd name="connsiteY2" fmla="*/ 657798 h 1238740"/>
                <a:gd name="connsiteX3" fmla="*/ 618704 w 627937"/>
                <a:gd name="connsiteY3" fmla="*/ 967304 h 1238740"/>
                <a:gd name="connsiteX4" fmla="*/ 183626 w 627937"/>
                <a:gd name="connsiteY4" fmla="*/ 1233333 h 1238740"/>
                <a:gd name="connsiteX5" fmla="*/ 2743 w 627937"/>
                <a:gd name="connsiteY5" fmla="*/ 741352 h 1238740"/>
                <a:gd name="connsiteX0" fmla="*/ 2743 w 626781"/>
                <a:gd name="connsiteY0" fmla="*/ 739334 h 1236722"/>
                <a:gd name="connsiteX1" fmla="*/ 307193 w 626781"/>
                <a:gd name="connsiteY1" fmla="*/ 218 h 1236722"/>
                <a:gd name="connsiteX2" fmla="*/ 255603 w 626781"/>
                <a:gd name="connsiteY2" fmla="*/ 662841 h 1236722"/>
                <a:gd name="connsiteX3" fmla="*/ 618704 w 626781"/>
                <a:gd name="connsiteY3" fmla="*/ 965286 h 1236722"/>
                <a:gd name="connsiteX4" fmla="*/ 183626 w 626781"/>
                <a:gd name="connsiteY4" fmla="*/ 1231315 h 1236722"/>
                <a:gd name="connsiteX5" fmla="*/ 2743 w 626781"/>
                <a:gd name="connsiteY5" fmla="*/ 739334 h 1236722"/>
                <a:gd name="connsiteX0" fmla="*/ 3859 w 627897"/>
                <a:gd name="connsiteY0" fmla="*/ 739334 h 1236722"/>
                <a:gd name="connsiteX1" fmla="*/ 336553 w 627897"/>
                <a:gd name="connsiteY1" fmla="*/ 218 h 1236722"/>
                <a:gd name="connsiteX2" fmla="*/ 256719 w 627897"/>
                <a:gd name="connsiteY2" fmla="*/ 662841 h 1236722"/>
                <a:gd name="connsiteX3" fmla="*/ 619820 w 627897"/>
                <a:gd name="connsiteY3" fmla="*/ 965286 h 1236722"/>
                <a:gd name="connsiteX4" fmla="*/ 184742 w 627897"/>
                <a:gd name="connsiteY4" fmla="*/ 1231315 h 1236722"/>
                <a:gd name="connsiteX5" fmla="*/ 3859 w 627897"/>
                <a:gd name="connsiteY5" fmla="*/ 739334 h 1236722"/>
                <a:gd name="connsiteX0" fmla="*/ 3257 w 655539"/>
                <a:gd name="connsiteY0" fmla="*/ 703876 h 1238028"/>
                <a:gd name="connsiteX1" fmla="*/ 364195 w 655539"/>
                <a:gd name="connsiteY1" fmla="*/ 65 h 1238028"/>
                <a:gd name="connsiteX2" fmla="*/ 284361 w 655539"/>
                <a:gd name="connsiteY2" fmla="*/ 662688 h 1238028"/>
                <a:gd name="connsiteX3" fmla="*/ 647462 w 655539"/>
                <a:gd name="connsiteY3" fmla="*/ 965133 h 1238028"/>
                <a:gd name="connsiteX4" fmla="*/ 212384 w 655539"/>
                <a:gd name="connsiteY4" fmla="*/ 1231162 h 1238028"/>
                <a:gd name="connsiteX5" fmla="*/ 3257 w 655539"/>
                <a:gd name="connsiteY5" fmla="*/ 703876 h 1238028"/>
                <a:gd name="connsiteX0" fmla="*/ 2880 w 655162"/>
                <a:gd name="connsiteY0" fmla="*/ 696815 h 1230967"/>
                <a:gd name="connsiteX1" fmla="*/ 353226 w 655162"/>
                <a:gd name="connsiteY1" fmla="*/ 65 h 1230967"/>
                <a:gd name="connsiteX2" fmla="*/ 283984 w 655162"/>
                <a:gd name="connsiteY2" fmla="*/ 655627 h 1230967"/>
                <a:gd name="connsiteX3" fmla="*/ 647085 w 655162"/>
                <a:gd name="connsiteY3" fmla="*/ 958072 h 1230967"/>
                <a:gd name="connsiteX4" fmla="*/ 212007 w 655162"/>
                <a:gd name="connsiteY4" fmla="*/ 1224101 h 1230967"/>
                <a:gd name="connsiteX5" fmla="*/ 2880 w 655162"/>
                <a:gd name="connsiteY5" fmla="*/ 696815 h 1230967"/>
                <a:gd name="connsiteX0" fmla="*/ 2880 w 655162"/>
                <a:gd name="connsiteY0" fmla="*/ 700374 h 1234526"/>
                <a:gd name="connsiteX1" fmla="*/ 353226 w 655162"/>
                <a:gd name="connsiteY1" fmla="*/ 3624 h 1234526"/>
                <a:gd name="connsiteX2" fmla="*/ 283984 w 655162"/>
                <a:gd name="connsiteY2" fmla="*/ 659186 h 1234526"/>
                <a:gd name="connsiteX3" fmla="*/ 647085 w 655162"/>
                <a:gd name="connsiteY3" fmla="*/ 961631 h 1234526"/>
                <a:gd name="connsiteX4" fmla="*/ 212007 w 655162"/>
                <a:gd name="connsiteY4" fmla="*/ 1227660 h 1234526"/>
                <a:gd name="connsiteX5" fmla="*/ 2880 w 655162"/>
                <a:gd name="connsiteY5" fmla="*/ 700374 h 1234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5162" h="1234526">
                  <a:moveTo>
                    <a:pt x="2880" y="700374"/>
                  </a:moveTo>
                  <a:cubicBezTo>
                    <a:pt x="26416" y="496368"/>
                    <a:pt x="302844" y="-49530"/>
                    <a:pt x="353226" y="3624"/>
                  </a:cubicBezTo>
                  <a:cubicBezTo>
                    <a:pt x="403608" y="56778"/>
                    <a:pt x="227358" y="536589"/>
                    <a:pt x="283984" y="659186"/>
                  </a:cubicBezTo>
                  <a:cubicBezTo>
                    <a:pt x="340610" y="781783"/>
                    <a:pt x="714392" y="824519"/>
                    <a:pt x="647085" y="961631"/>
                  </a:cubicBezTo>
                  <a:cubicBezTo>
                    <a:pt x="579778" y="1098743"/>
                    <a:pt x="319375" y="1271203"/>
                    <a:pt x="212007" y="1227660"/>
                  </a:cubicBezTo>
                  <a:cubicBezTo>
                    <a:pt x="104640" y="1184117"/>
                    <a:pt x="-20656" y="904380"/>
                    <a:pt x="2880" y="70037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8E51D1-BF2D-1440-B31F-207B9CAF3F11}"/>
                </a:ext>
              </a:extLst>
            </p:cNvPr>
            <p:cNvSpPr txBox="1"/>
            <p:nvPr/>
          </p:nvSpPr>
          <p:spPr>
            <a:xfrm>
              <a:off x="8700892" y="4712792"/>
              <a:ext cx="9891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Stem </a:t>
              </a:r>
            </a:p>
            <a:p>
              <a:pPr algn="ctr"/>
              <a:r>
                <a:rPr lang="en-US" sz="1200"/>
                <a:t>cells</a:t>
              </a:r>
            </a:p>
          </p:txBody>
        </p:sp>
        <p:sp>
          <p:nvSpPr>
            <p:cNvPr id="39" name="Oval 12">
              <a:extLst>
                <a:ext uri="{FF2B5EF4-FFF2-40B4-BE49-F238E27FC236}">
                  <a16:creationId xmlns:a16="http://schemas.microsoft.com/office/drawing/2014/main" id="{2C0DA473-E449-3948-907B-BA0538A283EE}"/>
                </a:ext>
              </a:extLst>
            </p:cNvPr>
            <p:cNvSpPr/>
            <p:nvPr/>
          </p:nvSpPr>
          <p:spPr>
            <a:xfrm>
              <a:off x="9575350" y="5902230"/>
              <a:ext cx="725912" cy="441227"/>
            </a:xfrm>
            <a:custGeom>
              <a:avLst/>
              <a:gdLst>
                <a:gd name="connsiteX0" fmla="*/ 0 w 1319514"/>
                <a:gd name="connsiteY0" fmla="*/ 396433 h 792866"/>
                <a:gd name="connsiteX1" fmla="*/ 659757 w 1319514"/>
                <a:gd name="connsiteY1" fmla="*/ 0 h 792866"/>
                <a:gd name="connsiteX2" fmla="*/ 1319514 w 1319514"/>
                <a:gd name="connsiteY2" fmla="*/ 396433 h 792866"/>
                <a:gd name="connsiteX3" fmla="*/ 659757 w 1319514"/>
                <a:gd name="connsiteY3" fmla="*/ 792866 h 792866"/>
                <a:gd name="connsiteX4" fmla="*/ 0 w 1319514"/>
                <a:gd name="connsiteY4" fmla="*/ 396433 h 792866"/>
                <a:gd name="connsiteX0" fmla="*/ 3651 w 1323165"/>
                <a:gd name="connsiteY0" fmla="*/ 380177 h 776610"/>
                <a:gd name="connsiteX1" fmla="*/ 919440 w 1323165"/>
                <a:gd name="connsiteY1" fmla="*/ 0 h 776610"/>
                <a:gd name="connsiteX2" fmla="*/ 1323165 w 1323165"/>
                <a:gd name="connsiteY2" fmla="*/ 380177 h 776610"/>
                <a:gd name="connsiteX3" fmla="*/ 663408 w 1323165"/>
                <a:gd name="connsiteY3" fmla="*/ 776610 h 776610"/>
                <a:gd name="connsiteX4" fmla="*/ 3651 w 1323165"/>
                <a:gd name="connsiteY4" fmla="*/ 380177 h 776610"/>
                <a:gd name="connsiteX0" fmla="*/ 3080 w 1237250"/>
                <a:gd name="connsiteY0" fmla="*/ 578831 h 786183"/>
                <a:gd name="connsiteX1" fmla="*/ 833525 w 1237250"/>
                <a:gd name="connsiteY1" fmla="*/ 3582 h 786183"/>
                <a:gd name="connsiteX2" fmla="*/ 1237250 w 1237250"/>
                <a:gd name="connsiteY2" fmla="*/ 383759 h 786183"/>
                <a:gd name="connsiteX3" fmla="*/ 577493 w 1237250"/>
                <a:gd name="connsiteY3" fmla="*/ 780192 h 786183"/>
                <a:gd name="connsiteX4" fmla="*/ 3080 w 1237250"/>
                <a:gd name="connsiteY4" fmla="*/ 578831 h 786183"/>
                <a:gd name="connsiteX0" fmla="*/ 2428 w 1236598"/>
                <a:gd name="connsiteY0" fmla="*/ 578831 h 656301"/>
                <a:gd name="connsiteX1" fmla="*/ 832873 w 1236598"/>
                <a:gd name="connsiteY1" fmla="*/ 3582 h 656301"/>
                <a:gd name="connsiteX2" fmla="*/ 1236598 w 1236598"/>
                <a:gd name="connsiteY2" fmla="*/ 383759 h 656301"/>
                <a:gd name="connsiteX3" fmla="*/ 601225 w 1236598"/>
                <a:gd name="connsiteY3" fmla="*/ 629824 h 656301"/>
                <a:gd name="connsiteX4" fmla="*/ 2428 w 1236598"/>
                <a:gd name="connsiteY4" fmla="*/ 578831 h 656301"/>
                <a:gd name="connsiteX0" fmla="*/ 2370 w 1167452"/>
                <a:gd name="connsiteY0" fmla="*/ 579447 h 657757"/>
                <a:gd name="connsiteX1" fmla="*/ 832815 w 1167452"/>
                <a:gd name="connsiteY1" fmla="*/ 4198 h 657757"/>
                <a:gd name="connsiteX2" fmla="*/ 1167452 w 1167452"/>
                <a:gd name="connsiteY2" fmla="*/ 372183 h 657757"/>
                <a:gd name="connsiteX3" fmla="*/ 601167 w 1167452"/>
                <a:gd name="connsiteY3" fmla="*/ 630440 h 657757"/>
                <a:gd name="connsiteX4" fmla="*/ 2370 w 1167452"/>
                <a:gd name="connsiteY4" fmla="*/ 579447 h 657757"/>
                <a:gd name="connsiteX0" fmla="*/ 2370 w 1167452"/>
                <a:gd name="connsiteY0" fmla="*/ 579447 h 657757"/>
                <a:gd name="connsiteX1" fmla="*/ 832815 w 1167452"/>
                <a:gd name="connsiteY1" fmla="*/ 4198 h 657757"/>
                <a:gd name="connsiteX2" fmla="*/ 1167452 w 1167452"/>
                <a:gd name="connsiteY2" fmla="*/ 372183 h 657757"/>
                <a:gd name="connsiteX3" fmla="*/ 601167 w 1167452"/>
                <a:gd name="connsiteY3" fmla="*/ 630440 h 657757"/>
                <a:gd name="connsiteX4" fmla="*/ 2370 w 1167452"/>
                <a:gd name="connsiteY4" fmla="*/ 579447 h 657757"/>
                <a:gd name="connsiteX0" fmla="*/ 2350 w 1143048"/>
                <a:gd name="connsiteY0" fmla="*/ 580651 h 660369"/>
                <a:gd name="connsiteX1" fmla="*/ 832795 w 1143048"/>
                <a:gd name="connsiteY1" fmla="*/ 5402 h 660369"/>
                <a:gd name="connsiteX2" fmla="*/ 1143048 w 1143048"/>
                <a:gd name="connsiteY2" fmla="*/ 353067 h 660369"/>
                <a:gd name="connsiteX3" fmla="*/ 601147 w 1143048"/>
                <a:gd name="connsiteY3" fmla="*/ 631644 h 660369"/>
                <a:gd name="connsiteX4" fmla="*/ 2350 w 1143048"/>
                <a:gd name="connsiteY4" fmla="*/ 580651 h 660369"/>
                <a:gd name="connsiteX0" fmla="*/ 2350 w 1143048"/>
                <a:gd name="connsiteY0" fmla="*/ 580651 h 660369"/>
                <a:gd name="connsiteX1" fmla="*/ 832795 w 1143048"/>
                <a:gd name="connsiteY1" fmla="*/ 5402 h 660369"/>
                <a:gd name="connsiteX2" fmla="*/ 1143048 w 1143048"/>
                <a:gd name="connsiteY2" fmla="*/ 353067 h 660369"/>
                <a:gd name="connsiteX3" fmla="*/ 601147 w 1143048"/>
                <a:gd name="connsiteY3" fmla="*/ 631644 h 660369"/>
                <a:gd name="connsiteX4" fmla="*/ 2350 w 1143048"/>
                <a:gd name="connsiteY4" fmla="*/ 580651 h 660369"/>
                <a:gd name="connsiteX0" fmla="*/ 0 w 1141308"/>
                <a:gd name="connsiteY0" fmla="*/ 578549 h 629542"/>
                <a:gd name="connsiteX1" fmla="*/ 830445 w 1141308"/>
                <a:gd name="connsiteY1" fmla="*/ 3300 h 629542"/>
                <a:gd name="connsiteX2" fmla="*/ 1140698 w 1141308"/>
                <a:gd name="connsiteY2" fmla="*/ 350965 h 629542"/>
                <a:gd name="connsiteX3" fmla="*/ 836721 w 1141308"/>
                <a:gd name="connsiteY3" fmla="*/ 513615 h 629542"/>
                <a:gd name="connsiteX4" fmla="*/ 598797 w 1141308"/>
                <a:gd name="connsiteY4" fmla="*/ 629542 h 629542"/>
                <a:gd name="connsiteX5" fmla="*/ 0 w 1141308"/>
                <a:gd name="connsiteY5" fmla="*/ 578549 h 629542"/>
                <a:gd name="connsiteX0" fmla="*/ 0 w 1141378"/>
                <a:gd name="connsiteY0" fmla="*/ 578549 h 634248"/>
                <a:gd name="connsiteX1" fmla="*/ 830445 w 1141378"/>
                <a:gd name="connsiteY1" fmla="*/ 3300 h 634248"/>
                <a:gd name="connsiteX2" fmla="*/ 1140698 w 1141378"/>
                <a:gd name="connsiteY2" fmla="*/ 350965 h 634248"/>
                <a:gd name="connsiteX3" fmla="*/ 861105 w 1141378"/>
                <a:gd name="connsiteY3" fmla="*/ 452655 h 634248"/>
                <a:gd name="connsiteX4" fmla="*/ 598797 w 1141378"/>
                <a:gd name="connsiteY4" fmla="*/ 629542 h 634248"/>
                <a:gd name="connsiteX5" fmla="*/ 0 w 1141378"/>
                <a:gd name="connsiteY5" fmla="*/ 578549 h 634248"/>
                <a:gd name="connsiteX0" fmla="*/ 3987 w 1145365"/>
                <a:gd name="connsiteY0" fmla="*/ 578549 h 659223"/>
                <a:gd name="connsiteX1" fmla="*/ 834432 w 1145365"/>
                <a:gd name="connsiteY1" fmla="*/ 3300 h 659223"/>
                <a:gd name="connsiteX2" fmla="*/ 1144685 w 1145365"/>
                <a:gd name="connsiteY2" fmla="*/ 350965 h 659223"/>
                <a:gd name="connsiteX3" fmla="*/ 865092 w 1145365"/>
                <a:gd name="connsiteY3" fmla="*/ 452655 h 659223"/>
                <a:gd name="connsiteX4" fmla="*/ 533696 w 1145365"/>
                <a:gd name="connsiteY4" fmla="*/ 641734 h 659223"/>
                <a:gd name="connsiteX5" fmla="*/ 3987 w 1145365"/>
                <a:gd name="connsiteY5" fmla="*/ 578549 h 659223"/>
                <a:gd name="connsiteX0" fmla="*/ 3987 w 1157557"/>
                <a:gd name="connsiteY0" fmla="*/ 603985 h 684659"/>
                <a:gd name="connsiteX1" fmla="*/ 834432 w 1157557"/>
                <a:gd name="connsiteY1" fmla="*/ 28736 h 684659"/>
                <a:gd name="connsiteX2" fmla="*/ 1096741 w 1157557"/>
                <a:gd name="connsiteY2" fmla="*/ 116395 h 684659"/>
                <a:gd name="connsiteX3" fmla="*/ 1144685 w 1157557"/>
                <a:gd name="connsiteY3" fmla="*/ 376401 h 684659"/>
                <a:gd name="connsiteX4" fmla="*/ 865092 w 1157557"/>
                <a:gd name="connsiteY4" fmla="*/ 478091 h 684659"/>
                <a:gd name="connsiteX5" fmla="*/ 533696 w 1157557"/>
                <a:gd name="connsiteY5" fmla="*/ 667170 h 684659"/>
                <a:gd name="connsiteX6" fmla="*/ 3987 w 1157557"/>
                <a:gd name="connsiteY6" fmla="*/ 603985 h 684659"/>
                <a:gd name="connsiteX0" fmla="*/ 3510 w 1157080"/>
                <a:gd name="connsiteY0" fmla="*/ 632097 h 714432"/>
                <a:gd name="connsiteX1" fmla="*/ 813635 w 1157080"/>
                <a:gd name="connsiteY1" fmla="*/ 24336 h 714432"/>
                <a:gd name="connsiteX2" fmla="*/ 1096264 w 1157080"/>
                <a:gd name="connsiteY2" fmla="*/ 144507 h 714432"/>
                <a:gd name="connsiteX3" fmla="*/ 1144208 w 1157080"/>
                <a:gd name="connsiteY3" fmla="*/ 404513 h 714432"/>
                <a:gd name="connsiteX4" fmla="*/ 864615 w 1157080"/>
                <a:gd name="connsiteY4" fmla="*/ 506203 h 714432"/>
                <a:gd name="connsiteX5" fmla="*/ 533219 w 1157080"/>
                <a:gd name="connsiteY5" fmla="*/ 695282 h 714432"/>
                <a:gd name="connsiteX6" fmla="*/ 3510 w 1157080"/>
                <a:gd name="connsiteY6" fmla="*/ 632097 h 714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080" h="714432">
                  <a:moveTo>
                    <a:pt x="3510" y="632097"/>
                  </a:moveTo>
                  <a:cubicBezTo>
                    <a:pt x="50246" y="520273"/>
                    <a:pt x="631509" y="105601"/>
                    <a:pt x="813635" y="24336"/>
                  </a:cubicBezTo>
                  <a:cubicBezTo>
                    <a:pt x="995761" y="-56929"/>
                    <a:pt x="1044555" y="86563"/>
                    <a:pt x="1096264" y="144507"/>
                  </a:cubicBezTo>
                  <a:cubicBezTo>
                    <a:pt x="1147973" y="202451"/>
                    <a:pt x="1174688" y="351004"/>
                    <a:pt x="1144208" y="404513"/>
                  </a:cubicBezTo>
                  <a:cubicBezTo>
                    <a:pt x="1113728" y="458022"/>
                    <a:pt x="954932" y="459774"/>
                    <a:pt x="864615" y="506203"/>
                  </a:cubicBezTo>
                  <a:cubicBezTo>
                    <a:pt x="774298" y="552633"/>
                    <a:pt x="676736" y="674300"/>
                    <a:pt x="533219" y="695282"/>
                  </a:cubicBezTo>
                  <a:cubicBezTo>
                    <a:pt x="389702" y="716264"/>
                    <a:pt x="-43226" y="743921"/>
                    <a:pt x="3510" y="63209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0" name="Oval 13">
              <a:extLst>
                <a:ext uri="{FF2B5EF4-FFF2-40B4-BE49-F238E27FC236}">
                  <a16:creationId xmlns:a16="http://schemas.microsoft.com/office/drawing/2014/main" id="{5693CACA-1240-D148-9BB7-E68308EFB8B0}"/>
                </a:ext>
              </a:extLst>
            </p:cNvPr>
            <p:cNvSpPr/>
            <p:nvPr/>
          </p:nvSpPr>
          <p:spPr>
            <a:xfrm>
              <a:off x="8510244" y="5314203"/>
              <a:ext cx="158925" cy="192663"/>
            </a:xfrm>
            <a:custGeom>
              <a:avLst/>
              <a:gdLst>
                <a:gd name="connsiteX0" fmla="*/ 0 w 353551"/>
                <a:gd name="connsiteY0" fmla="*/ 165748 h 331496"/>
                <a:gd name="connsiteX1" fmla="*/ 176776 w 353551"/>
                <a:gd name="connsiteY1" fmla="*/ 0 h 331496"/>
                <a:gd name="connsiteX2" fmla="*/ 353552 w 353551"/>
                <a:gd name="connsiteY2" fmla="*/ 165748 h 331496"/>
                <a:gd name="connsiteX3" fmla="*/ 176776 w 353551"/>
                <a:gd name="connsiteY3" fmla="*/ 331496 h 331496"/>
                <a:gd name="connsiteX4" fmla="*/ 0 w 353551"/>
                <a:gd name="connsiteY4" fmla="*/ 165748 h 331496"/>
                <a:gd name="connsiteX0" fmla="*/ 6370 w 359922"/>
                <a:gd name="connsiteY0" fmla="*/ 145428 h 311176"/>
                <a:gd name="connsiteX1" fmla="*/ 93738 w 359922"/>
                <a:gd name="connsiteY1" fmla="*/ 0 h 311176"/>
                <a:gd name="connsiteX2" fmla="*/ 359922 w 359922"/>
                <a:gd name="connsiteY2" fmla="*/ 145428 h 311176"/>
                <a:gd name="connsiteX3" fmla="*/ 183146 w 359922"/>
                <a:gd name="connsiteY3" fmla="*/ 311176 h 311176"/>
                <a:gd name="connsiteX4" fmla="*/ 6370 w 359922"/>
                <a:gd name="connsiteY4" fmla="*/ 145428 h 311176"/>
                <a:gd name="connsiteX0" fmla="*/ 2539 w 295131"/>
                <a:gd name="connsiteY0" fmla="*/ 145887 h 312808"/>
                <a:gd name="connsiteX1" fmla="*/ 89907 w 295131"/>
                <a:gd name="connsiteY1" fmla="*/ 459 h 312808"/>
                <a:gd name="connsiteX2" fmla="*/ 295131 w 295131"/>
                <a:gd name="connsiteY2" fmla="*/ 194655 h 312808"/>
                <a:gd name="connsiteX3" fmla="*/ 179315 w 295131"/>
                <a:gd name="connsiteY3" fmla="*/ 311635 h 312808"/>
                <a:gd name="connsiteX4" fmla="*/ 2539 w 295131"/>
                <a:gd name="connsiteY4" fmla="*/ 145887 h 312808"/>
                <a:gd name="connsiteX0" fmla="*/ 5433 w 253321"/>
                <a:gd name="connsiteY0" fmla="*/ 161869 h 311958"/>
                <a:gd name="connsiteX1" fmla="*/ 48097 w 253321"/>
                <a:gd name="connsiteY1" fmla="*/ 185 h 311958"/>
                <a:gd name="connsiteX2" fmla="*/ 253321 w 253321"/>
                <a:gd name="connsiteY2" fmla="*/ 194381 h 311958"/>
                <a:gd name="connsiteX3" fmla="*/ 137505 w 253321"/>
                <a:gd name="connsiteY3" fmla="*/ 311361 h 311958"/>
                <a:gd name="connsiteX4" fmla="*/ 5433 w 253321"/>
                <a:gd name="connsiteY4" fmla="*/ 161869 h 31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321" h="311958">
                  <a:moveTo>
                    <a:pt x="5433" y="161869"/>
                  </a:moveTo>
                  <a:cubicBezTo>
                    <a:pt x="-9468" y="110006"/>
                    <a:pt x="6782" y="-5234"/>
                    <a:pt x="48097" y="185"/>
                  </a:cubicBezTo>
                  <a:cubicBezTo>
                    <a:pt x="89412" y="5604"/>
                    <a:pt x="253321" y="102841"/>
                    <a:pt x="253321" y="194381"/>
                  </a:cubicBezTo>
                  <a:cubicBezTo>
                    <a:pt x="253321" y="285921"/>
                    <a:pt x="178820" y="316780"/>
                    <a:pt x="137505" y="311361"/>
                  </a:cubicBezTo>
                  <a:cubicBezTo>
                    <a:pt x="96190" y="305942"/>
                    <a:pt x="20334" y="213732"/>
                    <a:pt x="5433" y="16186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1" name="Oval 14">
              <a:extLst>
                <a:ext uri="{FF2B5EF4-FFF2-40B4-BE49-F238E27FC236}">
                  <a16:creationId xmlns:a16="http://schemas.microsoft.com/office/drawing/2014/main" id="{E4882135-662A-0E4C-99E5-E15710BFF33E}"/>
                </a:ext>
              </a:extLst>
            </p:cNvPr>
            <p:cNvSpPr/>
            <p:nvPr/>
          </p:nvSpPr>
          <p:spPr>
            <a:xfrm rot="1073421">
              <a:off x="9712066" y="4950754"/>
              <a:ext cx="1078012" cy="418397"/>
            </a:xfrm>
            <a:custGeom>
              <a:avLst/>
              <a:gdLst>
                <a:gd name="connsiteX0" fmla="*/ 0 w 1835134"/>
                <a:gd name="connsiteY0" fmla="*/ 489595 h 979189"/>
                <a:gd name="connsiteX1" fmla="*/ 917567 w 1835134"/>
                <a:gd name="connsiteY1" fmla="*/ 0 h 979189"/>
                <a:gd name="connsiteX2" fmla="*/ 1835134 w 1835134"/>
                <a:gd name="connsiteY2" fmla="*/ 489595 h 979189"/>
                <a:gd name="connsiteX3" fmla="*/ 917567 w 1835134"/>
                <a:gd name="connsiteY3" fmla="*/ 979190 h 979189"/>
                <a:gd name="connsiteX4" fmla="*/ 0 w 1835134"/>
                <a:gd name="connsiteY4" fmla="*/ 489595 h 979189"/>
                <a:gd name="connsiteX0" fmla="*/ 0 w 1835134"/>
                <a:gd name="connsiteY0" fmla="*/ 407373 h 896968"/>
                <a:gd name="connsiteX1" fmla="*/ 914215 w 1835134"/>
                <a:gd name="connsiteY1" fmla="*/ 0 h 896968"/>
                <a:gd name="connsiteX2" fmla="*/ 1835134 w 1835134"/>
                <a:gd name="connsiteY2" fmla="*/ 407373 h 896968"/>
                <a:gd name="connsiteX3" fmla="*/ 917567 w 1835134"/>
                <a:gd name="connsiteY3" fmla="*/ 896968 h 896968"/>
                <a:gd name="connsiteX4" fmla="*/ 0 w 1835134"/>
                <a:gd name="connsiteY4" fmla="*/ 407373 h 896968"/>
                <a:gd name="connsiteX0" fmla="*/ 1 w 1835135"/>
                <a:gd name="connsiteY0" fmla="*/ 407373 h 779940"/>
                <a:gd name="connsiteX1" fmla="*/ 914216 w 1835135"/>
                <a:gd name="connsiteY1" fmla="*/ 0 h 779940"/>
                <a:gd name="connsiteX2" fmla="*/ 1835135 w 1835135"/>
                <a:gd name="connsiteY2" fmla="*/ 407373 h 779940"/>
                <a:gd name="connsiteX3" fmla="*/ 909684 w 1835135"/>
                <a:gd name="connsiteY3" fmla="*/ 779940 h 779940"/>
                <a:gd name="connsiteX4" fmla="*/ 1 w 1835135"/>
                <a:gd name="connsiteY4" fmla="*/ 407373 h 779940"/>
                <a:gd name="connsiteX0" fmla="*/ 1 w 1743930"/>
                <a:gd name="connsiteY0" fmla="*/ 412098 h 779944"/>
                <a:gd name="connsiteX1" fmla="*/ 823011 w 1743930"/>
                <a:gd name="connsiteY1" fmla="*/ 3 h 779944"/>
                <a:gd name="connsiteX2" fmla="*/ 1743930 w 1743930"/>
                <a:gd name="connsiteY2" fmla="*/ 407376 h 779944"/>
                <a:gd name="connsiteX3" fmla="*/ 818479 w 1743930"/>
                <a:gd name="connsiteY3" fmla="*/ 779943 h 779944"/>
                <a:gd name="connsiteX4" fmla="*/ 1 w 1743930"/>
                <a:gd name="connsiteY4" fmla="*/ 412098 h 779944"/>
                <a:gd name="connsiteX0" fmla="*/ 2770 w 1746699"/>
                <a:gd name="connsiteY0" fmla="*/ 412098 h 779951"/>
                <a:gd name="connsiteX1" fmla="*/ 825780 w 1746699"/>
                <a:gd name="connsiteY1" fmla="*/ 3 h 779951"/>
                <a:gd name="connsiteX2" fmla="*/ 1746699 w 1746699"/>
                <a:gd name="connsiteY2" fmla="*/ 407376 h 779951"/>
                <a:gd name="connsiteX3" fmla="*/ 821248 w 1746699"/>
                <a:gd name="connsiteY3" fmla="*/ 779943 h 779951"/>
                <a:gd name="connsiteX4" fmla="*/ 2770 w 1746699"/>
                <a:gd name="connsiteY4" fmla="*/ 412098 h 779951"/>
                <a:gd name="connsiteX0" fmla="*/ 2749 w 1716742"/>
                <a:gd name="connsiteY0" fmla="*/ 412327 h 780505"/>
                <a:gd name="connsiteX1" fmla="*/ 825759 w 1716742"/>
                <a:gd name="connsiteY1" fmla="*/ 232 h 780505"/>
                <a:gd name="connsiteX2" fmla="*/ 1716742 w 1716742"/>
                <a:gd name="connsiteY2" fmla="*/ 447161 h 780505"/>
                <a:gd name="connsiteX3" fmla="*/ 821227 w 1716742"/>
                <a:gd name="connsiteY3" fmla="*/ 780172 h 780505"/>
                <a:gd name="connsiteX4" fmla="*/ 2749 w 1716742"/>
                <a:gd name="connsiteY4" fmla="*/ 412327 h 780505"/>
                <a:gd name="connsiteX0" fmla="*/ 10388 w 1724381"/>
                <a:gd name="connsiteY0" fmla="*/ 333527 h 701705"/>
                <a:gd name="connsiteX1" fmla="*/ 457369 w 1724381"/>
                <a:gd name="connsiteY1" fmla="*/ 112 h 701705"/>
                <a:gd name="connsiteX2" fmla="*/ 1724381 w 1724381"/>
                <a:gd name="connsiteY2" fmla="*/ 368361 h 701705"/>
                <a:gd name="connsiteX3" fmla="*/ 828866 w 1724381"/>
                <a:gd name="connsiteY3" fmla="*/ 701372 h 701705"/>
                <a:gd name="connsiteX4" fmla="*/ 10388 w 1724381"/>
                <a:gd name="connsiteY4" fmla="*/ 333527 h 701705"/>
                <a:gd name="connsiteX0" fmla="*/ 4322 w 1718315"/>
                <a:gd name="connsiteY0" fmla="*/ 333519 h 710071"/>
                <a:gd name="connsiteX1" fmla="*/ 451303 w 1718315"/>
                <a:gd name="connsiteY1" fmla="*/ 104 h 710071"/>
                <a:gd name="connsiteX2" fmla="*/ 1718315 w 1718315"/>
                <a:gd name="connsiteY2" fmla="*/ 368353 h 710071"/>
                <a:gd name="connsiteX3" fmla="*/ 822800 w 1718315"/>
                <a:gd name="connsiteY3" fmla="*/ 701364 h 710071"/>
                <a:gd name="connsiteX4" fmla="*/ 259749 w 1718315"/>
                <a:gd name="connsiteY4" fmla="*/ 589017 h 710071"/>
                <a:gd name="connsiteX5" fmla="*/ 4322 w 1718315"/>
                <a:gd name="connsiteY5" fmla="*/ 333519 h 710071"/>
                <a:gd name="connsiteX0" fmla="*/ 4322 w 1718315"/>
                <a:gd name="connsiteY0" fmla="*/ 333519 h 677466"/>
                <a:gd name="connsiteX1" fmla="*/ 451303 w 1718315"/>
                <a:gd name="connsiteY1" fmla="*/ 104 h 677466"/>
                <a:gd name="connsiteX2" fmla="*/ 1718315 w 1718315"/>
                <a:gd name="connsiteY2" fmla="*/ 368353 h 677466"/>
                <a:gd name="connsiteX3" fmla="*/ 934957 w 1718315"/>
                <a:gd name="connsiteY3" fmla="*/ 665159 h 677466"/>
                <a:gd name="connsiteX4" fmla="*/ 259749 w 1718315"/>
                <a:gd name="connsiteY4" fmla="*/ 589017 h 677466"/>
                <a:gd name="connsiteX5" fmla="*/ 4322 w 1718315"/>
                <a:gd name="connsiteY5" fmla="*/ 333519 h 677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8315" h="677466">
                  <a:moveTo>
                    <a:pt x="4322" y="333519"/>
                  </a:moveTo>
                  <a:cubicBezTo>
                    <a:pt x="36248" y="235367"/>
                    <a:pt x="165638" y="-5702"/>
                    <a:pt x="451303" y="104"/>
                  </a:cubicBezTo>
                  <a:cubicBezTo>
                    <a:pt x="736968" y="5910"/>
                    <a:pt x="1718315" y="97957"/>
                    <a:pt x="1718315" y="368353"/>
                  </a:cubicBezTo>
                  <a:cubicBezTo>
                    <a:pt x="1718315" y="638749"/>
                    <a:pt x="1178051" y="628382"/>
                    <a:pt x="934957" y="665159"/>
                  </a:cubicBezTo>
                  <a:cubicBezTo>
                    <a:pt x="691863" y="701936"/>
                    <a:pt x="396162" y="650324"/>
                    <a:pt x="259749" y="589017"/>
                  </a:cubicBezTo>
                  <a:cubicBezTo>
                    <a:pt x="123336" y="527710"/>
                    <a:pt x="-27604" y="431671"/>
                    <a:pt x="4322" y="33351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2" name="Oval 15">
              <a:extLst>
                <a:ext uri="{FF2B5EF4-FFF2-40B4-BE49-F238E27FC236}">
                  <a16:creationId xmlns:a16="http://schemas.microsoft.com/office/drawing/2014/main" id="{CB6C3ED3-045E-F444-8A83-4EC8C1243895}"/>
                </a:ext>
              </a:extLst>
            </p:cNvPr>
            <p:cNvSpPr/>
            <p:nvPr/>
          </p:nvSpPr>
          <p:spPr>
            <a:xfrm rot="1073421">
              <a:off x="9230496" y="5399336"/>
              <a:ext cx="233376" cy="370769"/>
            </a:xfrm>
            <a:custGeom>
              <a:avLst/>
              <a:gdLst>
                <a:gd name="connsiteX0" fmla="*/ 0 w 571283"/>
                <a:gd name="connsiteY0" fmla="*/ 374390 h 748780"/>
                <a:gd name="connsiteX1" fmla="*/ 285642 w 571283"/>
                <a:gd name="connsiteY1" fmla="*/ 0 h 748780"/>
                <a:gd name="connsiteX2" fmla="*/ 571284 w 571283"/>
                <a:gd name="connsiteY2" fmla="*/ 374390 h 748780"/>
                <a:gd name="connsiteX3" fmla="*/ 285642 w 571283"/>
                <a:gd name="connsiteY3" fmla="*/ 748780 h 748780"/>
                <a:gd name="connsiteX4" fmla="*/ 0 w 571283"/>
                <a:gd name="connsiteY4" fmla="*/ 374390 h 748780"/>
                <a:gd name="connsiteX0" fmla="*/ 284 w 571568"/>
                <a:gd name="connsiteY0" fmla="*/ 225662 h 600052"/>
                <a:gd name="connsiteX1" fmla="*/ 248526 w 571568"/>
                <a:gd name="connsiteY1" fmla="*/ 0 h 600052"/>
                <a:gd name="connsiteX2" fmla="*/ 571568 w 571568"/>
                <a:gd name="connsiteY2" fmla="*/ 225662 h 600052"/>
                <a:gd name="connsiteX3" fmla="*/ 285926 w 571568"/>
                <a:gd name="connsiteY3" fmla="*/ 600052 h 600052"/>
                <a:gd name="connsiteX4" fmla="*/ 284 w 571568"/>
                <a:gd name="connsiteY4" fmla="*/ 225662 h 600052"/>
                <a:gd name="connsiteX0" fmla="*/ 244 w 517994"/>
                <a:gd name="connsiteY0" fmla="*/ 273602 h 601404"/>
                <a:gd name="connsiteX1" fmla="*/ 194952 w 517994"/>
                <a:gd name="connsiteY1" fmla="*/ 1163 h 601404"/>
                <a:gd name="connsiteX2" fmla="*/ 517994 w 517994"/>
                <a:gd name="connsiteY2" fmla="*/ 226825 h 601404"/>
                <a:gd name="connsiteX3" fmla="*/ 232352 w 517994"/>
                <a:gd name="connsiteY3" fmla="*/ 601215 h 601404"/>
                <a:gd name="connsiteX4" fmla="*/ 244 w 517994"/>
                <a:gd name="connsiteY4" fmla="*/ 273602 h 601404"/>
                <a:gd name="connsiteX0" fmla="*/ 203 w 371993"/>
                <a:gd name="connsiteY0" fmla="*/ 272545 h 600346"/>
                <a:gd name="connsiteX1" fmla="*/ 194911 w 371993"/>
                <a:gd name="connsiteY1" fmla="*/ 106 h 600346"/>
                <a:gd name="connsiteX2" fmla="*/ 371993 w 371993"/>
                <a:gd name="connsiteY2" fmla="*/ 302779 h 600346"/>
                <a:gd name="connsiteX3" fmla="*/ 232311 w 371993"/>
                <a:gd name="connsiteY3" fmla="*/ 600158 h 600346"/>
                <a:gd name="connsiteX4" fmla="*/ 203 w 371993"/>
                <a:gd name="connsiteY4" fmla="*/ 272545 h 60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993" h="600346">
                  <a:moveTo>
                    <a:pt x="203" y="272545"/>
                  </a:moveTo>
                  <a:cubicBezTo>
                    <a:pt x="-6030" y="172536"/>
                    <a:pt x="132946" y="-4933"/>
                    <a:pt x="194911" y="106"/>
                  </a:cubicBezTo>
                  <a:cubicBezTo>
                    <a:pt x="256876" y="5145"/>
                    <a:pt x="371993" y="96009"/>
                    <a:pt x="371993" y="302779"/>
                  </a:cubicBezTo>
                  <a:cubicBezTo>
                    <a:pt x="371993" y="509549"/>
                    <a:pt x="294276" y="605197"/>
                    <a:pt x="232311" y="600158"/>
                  </a:cubicBezTo>
                  <a:cubicBezTo>
                    <a:pt x="170346" y="595119"/>
                    <a:pt x="6436" y="372554"/>
                    <a:pt x="203" y="272545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B103AE7-5028-4741-ADC6-57B312BC5A5F}"/>
                </a:ext>
              </a:extLst>
            </p:cNvPr>
            <p:cNvSpPr txBox="1"/>
            <p:nvPr/>
          </p:nvSpPr>
          <p:spPr>
            <a:xfrm>
              <a:off x="8297588" y="5505180"/>
              <a:ext cx="909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Schwann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B834E8F-5B57-4F49-A9E7-C4FBD132486B}"/>
                </a:ext>
              </a:extLst>
            </p:cNvPr>
            <p:cNvSpPr txBox="1"/>
            <p:nvPr/>
          </p:nvSpPr>
          <p:spPr>
            <a:xfrm>
              <a:off x="8809499" y="5728196"/>
              <a:ext cx="9891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Smooth </a:t>
              </a:r>
            </a:p>
            <a:p>
              <a:pPr algn="ctr"/>
              <a:r>
                <a:rPr lang="en-US" sz="1200"/>
                <a:t>muscle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203FDCD-2516-8F47-A3C7-5E99B039EA3F}"/>
                </a:ext>
              </a:extLst>
            </p:cNvPr>
            <p:cNvSpPr txBox="1"/>
            <p:nvPr/>
          </p:nvSpPr>
          <p:spPr>
            <a:xfrm>
              <a:off x="9808690" y="5676714"/>
              <a:ext cx="549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FAPs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CFEF5C0-759E-F940-AB75-5538B696A968}"/>
                </a:ext>
              </a:extLst>
            </p:cNvPr>
            <p:cNvSpPr txBox="1"/>
            <p:nvPr/>
          </p:nvSpPr>
          <p:spPr>
            <a:xfrm>
              <a:off x="10111535" y="4643191"/>
              <a:ext cx="7296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Immune</a:t>
              </a:r>
            </a:p>
          </p:txBody>
        </p: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C93DEC4-CB4C-2347-A189-D31F23AB595B}"/>
              </a:ext>
            </a:extLst>
          </p:cNvPr>
          <p:cNvCxnSpPr>
            <a:cxnSpLocks/>
          </p:cNvCxnSpPr>
          <p:nvPr/>
        </p:nvCxnSpPr>
        <p:spPr>
          <a:xfrm flipH="1" flipV="1">
            <a:off x="3831992" y="5980122"/>
            <a:ext cx="2144005" cy="3686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0D0998D-7803-8441-B5A7-2C3FC73F02B9}"/>
              </a:ext>
            </a:extLst>
          </p:cNvPr>
          <p:cNvCxnSpPr>
            <a:cxnSpLocks/>
          </p:cNvCxnSpPr>
          <p:nvPr/>
        </p:nvCxnSpPr>
        <p:spPr>
          <a:xfrm flipH="1">
            <a:off x="3831992" y="3776522"/>
            <a:ext cx="2320425" cy="15624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C0C3078D-6E8B-CB4B-94DF-E161D0AE2500}"/>
              </a:ext>
            </a:extLst>
          </p:cNvPr>
          <p:cNvSpPr txBox="1"/>
          <p:nvPr/>
        </p:nvSpPr>
        <p:spPr>
          <a:xfrm>
            <a:off x="9229059" y="3904527"/>
            <a:ext cx="2635483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/>
              <a:t>“…named for Georges Seurat to invoke the analogy between the intricate spatial patterning of single cells and a pointillist painting.” (doi: </a:t>
            </a:r>
            <a:r>
              <a:rPr lang="en-US" sz="170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10.1038/nbt.3192</a:t>
            </a:r>
            <a:r>
              <a:rPr lang="en-US" sz="1700"/>
              <a:t>)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B489A48-BF1F-1E41-A197-6E0E26C23E92}"/>
              </a:ext>
            </a:extLst>
          </p:cNvPr>
          <p:cNvCxnSpPr>
            <a:cxnSpLocks/>
          </p:cNvCxnSpPr>
          <p:nvPr/>
        </p:nvCxnSpPr>
        <p:spPr>
          <a:xfrm>
            <a:off x="2401026" y="5082430"/>
            <a:ext cx="0" cy="2786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74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88659-7CEC-B1CA-0B5C-42251932B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33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500" b="1">
                <a:latin typeface="+mn-lt"/>
              </a:rPr>
              <a:t>Seurat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946614D-3ADB-D28A-4A7E-B886A15FAA33}"/>
              </a:ext>
            </a:extLst>
          </p:cNvPr>
          <p:cNvSpPr/>
          <p:nvPr/>
        </p:nvSpPr>
        <p:spPr>
          <a:xfrm>
            <a:off x="323374" y="2200070"/>
            <a:ext cx="3288006" cy="38349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Add metadata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Merge Seurat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Normalize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Find genes with variable gene expression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Scale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Run PCA reduction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6673C-769B-D8E3-9E73-C670B76AE8B8}"/>
              </a:ext>
            </a:extLst>
          </p:cNvPr>
          <p:cNvSpPr txBox="1"/>
          <p:nvPr/>
        </p:nvSpPr>
        <p:spPr>
          <a:xfrm>
            <a:off x="0" y="1124222"/>
            <a:ext cx="39282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/>
              <a:t>Processing individual </a:t>
            </a:r>
          </a:p>
          <a:p>
            <a:pPr algn="ctr"/>
            <a:r>
              <a:rPr lang="en-US" sz="3000"/>
              <a:t>Seurat objects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5DFC823-F60A-AC02-A89D-4C73EBEBED17}"/>
              </a:ext>
            </a:extLst>
          </p:cNvPr>
          <p:cNvSpPr/>
          <p:nvPr/>
        </p:nvSpPr>
        <p:spPr>
          <a:xfrm>
            <a:off x="3734300" y="3875239"/>
            <a:ext cx="563380" cy="484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06108FC-EE8A-5EE4-FCE2-1934ED062513}"/>
              </a:ext>
            </a:extLst>
          </p:cNvPr>
          <p:cNvSpPr/>
          <p:nvPr/>
        </p:nvSpPr>
        <p:spPr>
          <a:xfrm>
            <a:off x="4579894" y="2608384"/>
            <a:ext cx="2858448" cy="2768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/>
              <a:t>Split Seurat objects and identify anchors (genes) to “integrate” objects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BFF269-F75A-B646-1A33-E3A54882783A}"/>
              </a:ext>
            </a:extLst>
          </p:cNvPr>
          <p:cNvSpPr txBox="1"/>
          <p:nvPr/>
        </p:nvSpPr>
        <p:spPr>
          <a:xfrm>
            <a:off x="4766350" y="1481446"/>
            <a:ext cx="24045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/>
              <a:t>Integrating </a:t>
            </a:r>
          </a:p>
          <a:p>
            <a:pPr algn="ctr"/>
            <a:r>
              <a:rPr lang="en-US" sz="3000"/>
              <a:t>Seurat objects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89094584-902C-0F4A-0F14-95B2D36582D5}"/>
              </a:ext>
            </a:extLst>
          </p:cNvPr>
          <p:cNvSpPr/>
          <p:nvPr/>
        </p:nvSpPr>
        <p:spPr>
          <a:xfrm>
            <a:off x="6057611" y="705612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9C12DE2-4C86-FB38-6610-B8B372711833}"/>
              </a:ext>
            </a:extLst>
          </p:cNvPr>
          <p:cNvSpPr/>
          <p:nvPr/>
        </p:nvSpPr>
        <p:spPr>
          <a:xfrm>
            <a:off x="8412480" y="2724303"/>
            <a:ext cx="3358164" cy="25593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UMAP reduction and visualization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7AD595-58DF-08BE-3346-0662494D9AD1}"/>
              </a:ext>
            </a:extLst>
          </p:cNvPr>
          <p:cNvSpPr txBox="1"/>
          <p:nvPr/>
        </p:nvSpPr>
        <p:spPr>
          <a:xfrm>
            <a:off x="8283937" y="1941058"/>
            <a:ext cx="36781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/>
              <a:t>Plotting and clustering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C8F0082B-4EC8-808E-CC25-D1E9EA08247A}"/>
              </a:ext>
            </a:extLst>
          </p:cNvPr>
          <p:cNvSpPr/>
          <p:nvPr/>
        </p:nvSpPr>
        <p:spPr>
          <a:xfrm>
            <a:off x="7720557" y="3875239"/>
            <a:ext cx="563380" cy="484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398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317</Words>
  <Application>Microsoft Macintosh PowerPoint</Application>
  <PresentationFormat>Widescreen</PresentationFormat>
  <Paragraphs>68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Google Sans</vt:lpstr>
      <vt:lpstr>Office Theme</vt:lpstr>
      <vt:lpstr>Project A Single Cell RNA Sequencing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scRNA-seq workflow</vt:lpstr>
      <vt:lpstr>PowerPoint Presentation</vt:lpstr>
      <vt:lpstr>Seurat workflow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 Single Cell RNA Sequencing</dc:title>
  <dc:creator>Christopher David Ozeroff</dc:creator>
  <cp:lastModifiedBy>Christopher David Ozeroff</cp:lastModifiedBy>
  <cp:revision>4</cp:revision>
  <dcterms:created xsi:type="dcterms:W3CDTF">2024-07-16T14:04:01Z</dcterms:created>
  <dcterms:modified xsi:type="dcterms:W3CDTF">2024-07-16T20:03:09Z</dcterms:modified>
</cp:coreProperties>
</file>

<file path=docProps/thumbnail.jpeg>
</file>